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2" d="100"/>
          <a:sy n="112" d="100"/>
        </p:scale>
        <p:origin x="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smtClean="0"/>
              <a:pPr/>
              <a:t>12/2/2019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74035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509380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63073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41003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smtClean="0"/>
              <a:pPr/>
              <a:t>12/2/2019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34688112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29029685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71198078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8118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737067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smtClean="0"/>
              <a:t>12/2/2019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065207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smtClean="0"/>
              <a:t>12/2/2019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746729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smtClean="0"/>
              <a:pPr/>
              <a:t>12/2/2019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7843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C6FF-39D0-4D73-856D-4F80499CD5BE}"/>
              </a:ext>
            </a:extLst>
          </p:cNvPr>
          <p:cNvSpPr>
            <a:spLocks noGrp="1"/>
          </p:cNvSpPr>
          <p:nvPr>
            <p:ph type="ctrTitle"/>
          </p:nvPr>
        </p:nvSpPr>
        <p:spPr/>
        <p:txBody>
          <a:bodyPr/>
          <a:lstStyle/>
          <a:p>
            <a:r>
              <a:rPr lang="en-US"/>
              <a:t>Algoritmi de consens</a:t>
            </a:r>
            <a:endParaRPr lang="ro-RO"/>
          </a:p>
        </p:txBody>
      </p:sp>
      <p:sp>
        <p:nvSpPr>
          <p:cNvPr id="3" name="Subtitle 2">
            <a:extLst>
              <a:ext uri="{FF2B5EF4-FFF2-40B4-BE49-F238E27FC236}">
                <a16:creationId xmlns:a16="http://schemas.microsoft.com/office/drawing/2014/main" id="{64E77123-5B36-4761-AA71-504255F20723}"/>
              </a:ext>
            </a:extLst>
          </p:cNvPr>
          <p:cNvSpPr>
            <a:spLocks noGrp="1"/>
          </p:cNvSpPr>
          <p:nvPr>
            <p:ph type="subTitle" idx="1"/>
          </p:nvPr>
        </p:nvSpPr>
        <p:spPr>
          <a:xfrm>
            <a:off x="2215045" y="4592799"/>
            <a:ext cx="8045373" cy="2333625"/>
          </a:xfrm>
        </p:spPr>
        <p:txBody>
          <a:bodyPr>
            <a:normAutofit lnSpcReduction="10000"/>
          </a:bodyPr>
          <a:lstStyle/>
          <a:p>
            <a:endParaRPr lang="en-US"/>
          </a:p>
          <a:p>
            <a:endParaRPr lang="en-US"/>
          </a:p>
          <a:p>
            <a:endParaRPr lang="en-US"/>
          </a:p>
          <a:p>
            <a:r>
              <a:rPr lang="en-US"/>
              <a:t>Efectuat de:		     Gheorghe rotarI</a:t>
            </a:r>
          </a:p>
          <a:p>
            <a:r>
              <a:rPr lang="en-US"/>
              <a:t>         St.gr.         	   Victor postica</a:t>
            </a:r>
          </a:p>
          <a:p>
            <a:r>
              <a:rPr lang="en-US"/>
              <a:t>           Si-161                valentin morari</a:t>
            </a:r>
          </a:p>
          <a:p>
            <a:endParaRPr lang="ro-RO"/>
          </a:p>
        </p:txBody>
      </p:sp>
    </p:spTree>
    <p:extLst>
      <p:ext uri="{BB962C8B-B14F-4D97-AF65-F5344CB8AC3E}">
        <p14:creationId xmlns:p14="http://schemas.microsoft.com/office/powerpoint/2010/main" val="1205518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6B1A-C9FC-4320-9426-4EF2E8D4DC56}"/>
              </a:ext>
            </a:extLst>
          </p:cNvPr>
          <p:cNvSpPr>
            <a:spLocks noGrp="1"/>
          </p:cNvSpPr>
          <p:nvPr>
            <p:ph type="title"/>
          </p:nvPr>
        </p:nvSpPr>
        <p:spPr/>
        <p:txBody>
          <a:bodyPr/>
          <a:lstStyle/>
          <a:p>
            <a:r>
              <a:rPr lang="ro-RO"/>
              <a:t>Structura</a:t>
            </a:r>
            <a:br>
              <a:rPr lang="ro-RO"/>
            </a:br>
            <a:r>
              <a:rPr lang="ro-RO"/>
              <a:t>i. noduri și stări</a:t>
            </a:r>
          </a:p>
        </p:txBody>
      </p:sp>
      <p:pic>
        <p:nvPicPr>
          <p:cNvPr id="6" name="Content Placeholder 5">
            <a:extLst>
              <a:ext uri="{FF2B5EF4-FFF2-40B4-BE49-F238E27FC236}">
                <a16:creationId xmlns:a16="http://schemas.microsoft.com/office/drawing/2014/main" id="{F1AC1DD3-B2C5-4C16-8ABA-D68E860BFEC5}"/>
              </a:ext>
            </a:extLst>
          </p:cNvPr>
          <p:cNvPicPr>
            <a:picLocks noGrp="1" noChangeAspect="1"/>
          </p:cNvPicPr>
          <p:nvPr>
            <p:ph idx="1"/>
          </p:nvPr>
        </p:nvPicPr>
        <p:blipFill>
          <a:blip r:embed="rId2"/>
          <a:stretch>
            <a:fillRect/>
          </a:stretch>
        </p:blipFill>
        <p:spPr>
          <a:xfrm>
            <a:off x="5717977" y="2696151"/>
            <a:ext cx="5937645" cy="2835890"/>
          </a:xfrm>
        </p:spPr>
      </p:pic>
      <p:sp>
        <p:nvSpPr>
          <p:cNvPr id="11" name="Rectangle 10">
            <a:extLst>
              <a:ext uri="{FF2B5EF4-FFF2-40B4-BE49-F238E27FC236}">
                <a16:creationId xmlns:a16="http://schemas.microsoft.com/office/drawing/2014/main" id="{B1B8F10C-66C6-4E35-A4A7-8BD681C6076B}"/>
              </a:ext>
            </a:extLst>
          </p:cNvPr>
          <p:cNvSpPr/>
          <p:nvPr/>
        </p:nvSpPr>
        <p:spPr>
          <a:xfrm>
            <a:off x="1527903" y="3059295"/>
            <a:ext cx="7158897" cy="3416320"/>
          </a:xfrm>
          <a:prstGeom prst="rect">
            <a:avLst/>
          </a:prstGeom>
        </p:spPr>
        <p:txBody>
          <a:bodyPr wrap="square">
            <a:spAutoFit/>
          </a:bodyPr>
          <a:lstStyle/>
          <a:p>
            <a:r>
              <a:rPr lang="en-US">
                <a:solidFill>
                  <a:schemeClr val="tx1">
                    <a:lumMod val="65000"/>
                    <a:lumOff val="35000"/>
                  </a:schemeClr>
                </a:solidFill>
              </a:rPr>
              <a:t>În </a:t>
            </a:r>
            <a:r>
              <a:rPr lang="ro-RO">
                <a:solidFill>
                  <a:schemeClr val="tx1">
                    <a:lumMod val="65000"/>
                    <a:lumOff val="35000"/>
                  </a:schemeClr>
                </a:solidFill>
              </a:rPr>
              <a:t>Raft </a:t>
            </a:r>
            <a:r>
              <a:rPr lang="en-US">
                <a:solidFill>
                  <a:schemeClr val="tx1">
                    <a:lumMod val="65000"/>
                    <a:lumOff val="35000"/>
                  </a:schemeClr>
                </a:solidFill>
              </a:rPr>
              <a:t>un nod poate fi în 1 din 3 stări:</a:t>
            </a:r>
            <a:endParaRPr lang="ro-RO">
              <a:solidFill>
                <a:schemeClr val="tx1">
                  <a:lumMod val="65000"/>
                  <a:lumOff val="35000"/>
                </a:schemeClr>
              </a:solidFill>
            </a:endParaRPr>
          </a:p>
          <a:p>
            <a:endParaRPr lang="en-US">
              <a:solidFill>
                <a:schemeClr val="tx1">
                  <a:lumMod val="65000"/>
                  <a:lumOff val="35000"/>
                </a:schemeClr>
              </a:solidFill>
            </a:endParaRPr>
          </a:p>
          <a:p>
            <a:r>
              <a:rPr lang="ro-RO">
                <a:solidFill>
                  <a:schemeClr val="tx1">
                    <a:lumMod val="65000"/>
                    <a:lumOff val="35000"/>
                  </a:schemeClr>
                </a:solidFill>
              </a:rPr>
              <a:t>-</a:t>
            </a:r>
            <a:r>
              <a:rPr lang="en-US">
                <a:solidFill>
                  <a:schemeClr val="tx1">
                    <a:lumMod val="65000"/>
                    <a:lumOff val="35000"/>
                  </a:schemeClr>
                </a:solidFill>
              </a:rPr>
              <a:t>     Starea </a:t>
            </a:r>
            <a:r>
              <a:rPr lang="ro-RO">
                <a:solidFill>
                  <a:schemeClr val="tx1">
                    <a:lumMod val="65000"/>
                    <a:lumOff val="35000"/>
                  </a:schemeClr>
                </a:solidFill>
              </a:rPr>
              <a:t>Follower</a:t>
            </a:r>
            <a:endParaRPr lang="en-US">
              <a:solidFill>
                <a:schemeClr val="tx1">
                  <a:lumMod val="65000"/>
                  <a:lumOff val="35000"/>
                </a:schemeClr>
              </a:solidFill>
            </a:endParaRPr>
          </a:p>
          <a:p>
            <a:r>
              <a:rPr lang="ro-RO">
                <a:solidFill>
                  <a:schemeClr val="tx1">
                    <a:lumMod val="65000"/>
                    <a:lumOff val="35000"/>
                  </a:schemeClr>
                </a:solidFill>
              </a:rPr>
              <a:t>-</a:t>
            </a:r>
            <a:r>
              <a:rPr lang="en-US">
                <a:solidFill>
                  <a:schemeClr val="tx1">
                    <a:lumMod val="65000"/>
                    <a:lumOff val="35000"/>
                  </a:schemeClr>
                </a:solidFill>
              </a:rPr>
              <a:t>     Starea </a:t>
            </a:r>
            <a:r>
              <a:rPr lang="ro-RO">
                <a:solidFill>
                  <a:schemeClr val="tx1">
                    <a:lumMod val="65000"/>
                    <a:lumOff val="35000"/>
                  </a:schemeClr>
                </a:solidFill>
              </a:rPr>
              <a:t>Candidate</a:t>
            </a:r>
            <a:endParaRPr lang="en-US">
              <a:solidFill>
                <a:schemeClr val="tx1">
                  <a:lumMod val="65000"/>
                  <a:lumOff val="35000"/>
                </a:schemeClr>
              </a:solidFill>
            </a:endParaRPr>
          </a:p>
          <a:p>
            <a:pPr marL="285750" indent="-285750">
              <a:buFontTx/>
              <a:buChar char="-"/>
            </a:pPr>
            <a:r>
              <a:rPr lang="ro-RO">
                <a:solidFill>
                  <a:schemeClr val="tx1">
                    <a:lumMod val="65000"/>
                    <a:lumOff val="35000"/>
                  </a:schemeClr>
                </a:solidFill>
              </a:rPr>
              <a:t>  Starea L</a:t>
            </a:r>
            <a:r>
              <a:rPr lang="en-US">
                <a:solidFill>
                  <a:schemeClr val="tx1">
                    <a:lumMod val="65000"/>
                    <a:lumOff val="35000"/>
                  </a:schemeClr>
                </a:solidFill>
              </a:rPr>
              <a:t>eader</a:t>
            </a:r>
            <a:endParaRPr lang="ro-RO">
              <a:solidFill>
                <a:schemeClr val="tx1">
                  <a:lumMod val="65000"/>
                  <a:lumOff val="35000"/>
                </a:schemeClr>
              </a:solidFill>
            </a:endParaRPr>
          </a:p>
          <a:p>
            <a:endParaRPr lang="en-US">
              <a:solidFill>
                <a:schemeClr val="tx1">
                  <a:lumMod val="65000"/>
                  <a:lumOff val="35000"/>
                </a:schemeClr>
              </a:solidFill>
            </a:endParaRPr>
          </a:p>
          <a:p>
            <a:r>
              <a:rPr lang="en-US">
                <a:solidFill>
                  <a:schemeClr val="tx1">
                    <a:lumMod val="65000"/>
                    <a:lumOff val="35000"/>
                  </a:schemeClr>
                </a:solidFill>
              </a:rPr>
              <a:t>Toate modificările </a:t>
            </a:r>
            <a:r>
              <a:rPr lang="ro-RO">
                <a:solidFill>
                  <a:schemeClr val="tx1">
                    <a:lumMod val="65000"/>
                    <a:lumOff val="35000"/>
                  </a:schemeClr>
                </a:solidFill>
              </a:rPr>
              <a:t>trec </a:t>
            </a:r>
            <a:r>
              <a:rPr lang="en-US">
                <a:solidFill>
                  <a:schemeClr val="tx1">
                    <a:lumMod val="65000"/>
                    <a:lumOff val="35000"/>
                  </a:schemeClr>
                </a:solidFill>
              </a:rPr>
              <a:t>prin </a:t>
            </a:r>
            <a:r>
              <a:rPr lang="ro-RO">
                <a:solidFill>
                  <a:schemeClr val="tx1">
                    <a:lumMod val="65000"/>
                    <a:lumOff val="35000"/>
                  </a:schemeClr>
                </a:solidFill>
              </a:rPr>
              <a:t>Leader</a:t>
            </a:r>
            <a:r>
              <a:rPr lang="en-US">
                <a:solidFill>
                  <a:schemeClr val="tx1">
                    <a:lumMod val="65000"/>
                    <a:lumOff val="35000"/>
                  </a:schemeClr>
                </a:solidFill>
              </a:rPr>
              <a:t>. Fiecare modificare </a:t>
            </a:r>
            <a:r>
              <a:rPr lang="ro-RO">
                <a:solidFill>
                  <a:schemeClr val="tx1">
                    <a:lumMod val="65000"/>
                    <a:lumOff val="35000"/>
                  </a:schemeClr>
                </a:solidFill>
              </a:rPr>
              <a:t>se </a:t>
            </a:r>
            <a:r>
              <a:rPr lang="en-US">
                <a:solidFill>
                  <a:schemeClr val="tx1">
                    <a:lumMod val="65000"/>
                    <a:lumOff val="35000"/>
                  </a:schemeClr>
                </a:solidFill>
              </a:rPr>
              <a:t>adăug</a:t>
            </a:r>
            <a:r>
              <a:rPr lang="ro-RO">
                <a:solidFill>
                  <a:schemeClr val="tx1">
                    <a:lumMod val="65000"/>
                    <a:lumOff val="35000"/>
                  </a:schemeClr>
                </a:solidFill>
              </a:rPr>
              <a:t>ă</a:t>
            </a:r>
            <a:r>
              <a:rPr lang="en-US">
                <a:solidFill>
                  <a:schemeClr val="tx1">
                    <a:lumMod val="65000"/>
                    <a:lumOff val="35000"/>
                  </a:schemeClr>
                </a:solidFill>
              </a:rPr>
              <a:t> în jurnalul nodului</a:t>
            </a:r>
            <a:r>
              <a:rPr lang="ro-RO">
                <a:solidFill>
                  <a:schemeClr val="tx1">
                    <a:lumMod val="65000"/>
                    <a:lumOff val="35000"/>
                  </a:schemeClr>
                </a:solidFill>
              </a:rPr>
              <a:t> și ea</a:t>
            </a:r>
            <a:r>
              <a:rPr lang="en-US">
                <a:solidFill>
                  <a:schemeClr val="tx1">
                    <a:lumMod val="65000"/>
                    <a:lumOff val="35000"/>
                  </a:schemeClr>
                </a:solidFill>
              </a:rPr>
              <a:t> </a:t>
            </a:r>
            <a:r>
              <a:rPr lang="ro-RO">
                <a:solidFill>
                  <a:schemeClr val="tx1">
                    <a:lumMod val="65000"/>
                    <a:lumOff val="35000"/>
                  </a:schemeClr>
                </a:solidFill>
              </a:rPr>
              <a:t>nu este confirmată</a:t>
            </a:r>
            <a:r>
              <a:rPr lang="en-US">
                <a:solidFill>
                  <a:schemeClr val="tx1">
                    <a:lumMod val="65000"/>
                    <a:lumOff val="35000"/>
                  </a:schemeClr>
                </a:solidFill>
              </a:rPr>
              <a:t>, în schimb</a:t>
            </a:r>
            <a:r>
              <a:rPr lang="ro-RO">
                <a:solidFill>
                  <a:schemeClr val="tx1">
                    <a:lumMod val="65000"/>
                    <a:lumOff val="35000"/>
                  </a:schemeClr>
                </a:solidFill>
              </a:rPr>
              <a:t> </a:t>
            </a:r>
            <a:r>
              <a:rPr lang="en-US">
                <a:solidFill>
                  <a:schemeClr val="tx1">
                    <a:lumMod val="65000"/>
                    <a:lumOff val="35000"/>
                  </a:schemeClr>
                </a:solidFill>
              </a:rPr>
              <a:t>mai întâi </a:t>
            </a:r>
            <a:r>
              <a:rPr lang="ro-RO">
                <a:solidFill>
                  <a:schemeClr val="tx1">
                    <a:lumMod val="65000"/>
                    <a:lumOff val="35000"/>
                  </a:schemeClr>
                </a:solidFill>
              </a:rPr>
              <a:t>se va transmite </a:t>
            </a:r>
            <a:r>
              <a:rPr lang="en-US">
                <a:solidFill>
                  <a:schemeClr val="tx1">
                    <a:lumMod val="65000"/>
                    <a:lumOff val="35000"/>
                  </a:schemeClr>
                </a:solidFill>
              </a:rPr>
              <a:t>la nodurile </a:t>
            </a:r>
            <a:r>
              <a:rPr lang="ro-RO">
                <a:solidFill>
                  <a:schemeClr val="tx1">
                    <a:lumMod val="65000"/>
                    <a:lumOff val="35000"/>
                  </a:schemeClr>
                </a:solidFill>
              </a:rPr>
              <a:t>Followeri</a:t>
            </a:r>
            <a:r>
              <a:rPr lang="en-US">
                <a:solidFill>
                  <a:schemeClr val="tx1">
                    <a:lumMod val="65000"/>
                    <a:lumOff val="35000"/>
                  </a:schemeClr>
                </a:solidFill>
              </a:rPr>
              <a:t>, </a:t>
            </a:r>
            <a:r>
              <a:rPr lang="ro-RO">
                <a:solidFill>
                  <a:schemeClr val="tx1">
                    <a:lumMod val="65000"/>
                    <a:lumOff val="35000"/>
                  </a:schemeClr>
                </a:solidFill>
              </a:rPr>
              <a:t>după care Leadeul așteaptă </a:t>
            </a:r>
            <a:r>
              <a:rPr lang="en-US">
                <a:solidFill>
                  <a:schemeClr val="tx1">
                    <a:lumMod val="65000"/>
                    <a:lumOff val="35000"/>
                  </a:schemeClr>
                </a:solidFill>
              </a:rPr>
              <a:t>până când majoritatea nodurilor au </a:t>
            </a:r>
            <a:r>
              <a:rPr lang="ro-RO">
                <a:solidFill>
                  <a:schemeClr val="tx1">
                    <a:lumMod val="65000"/>
                    <a:lumOff val="35000"/>
                  </a:schemeClr>
                </a:solidFill>
              </a:rPr>
              <a:t>înscris modificarea în log </a:t>
            </a:r>
            <a:r>
              <a:rPr lang="en-US">
                <a:solidFill>
                  <a:schemeClr val="tx1">
                    <a:lumMod val="65000"/>
                    <a:lumOff val="35000"/>
                  </a:schemeClr>
                </a:solidFill>
              </a:rPr>
              <a:t>și </a:t>
            </a:r>
            <a:r>
              <a:rPr lang="ro-RO">
                <a:solidFill>
                  <a:schemeClr val="tx1">
                    <a:lumMod val="65000"/>
                    <a:lumOff val="35000"/>
                  </a:schemeClr>
                </a:solidFill>
              </a:rPr>
              <a:t>au raportat acest lucru</a:t>
            </a:r>
            <a:r>
              <a:rPr lang="en-US">
                <a:solidFill>
                  <a:schemeClr val="tx1">
                    <a:lumMod val="65000"/>
                    <a:lumOff val="35000"/>
                  </a:schemeClr>
                </a:solidFill>
              </a:rPr>
              <a:t>. </a:t>
            </a:r>
            <a:r>
              <a:rPr lang="ro-RO">
                <a:solidFill>
                  <a:schemeClr val="tx1">
                    <a:lumMod val="65000"/>
                    <a:lumOff val="35000"/>
                  </a:schemeClr>
                </a:solidFill>
              </a:rPr>
              <a:t>Ulterior</a:t>
            </a:r>
            <a:r>
              <a:rPr lang="en-US">
                <a:solidFill>
                  <a:schemeClr val="tx1">
                    <a:lumMod val="65000"/>
                    <a:lumOff val="35000"/>
                  </a:schemeClr>
                </a:solidFill>
              </a:rPr>
              <a:t>, liderul anunță </a:t>
            </a:r>
            <a:r>
              <a:rPr lang="ro-RO">
                <a:solidFill>
                  <a:schemeClr val="tx1">
                    <a:lumMod val="65000"/>
                    <a:lumOff val="35000"/>
                  </a:schemeClr>
                </a:solidFill>
              </a:rPr>
              <a:t>Followerii </a:t>
            </a:r>
            <a:r>
              <a:rPr lang="en-US">
                <a:solidFill>
                  <a:schemeClr val="tx1">
                    <a:lumMod val="65000"/>
                    <a:lumOff val="35000"/>
                  </a:schemeClr>
                </a:solidFill>
              </a:rPr>
              <a:t>că </a:t>
            </a:r>
            <a:r>
              <a:rPr lang="ro-RO">
                <a:solidFill>
                  <a:schemeClr val="tx1">
                    <a:lumMod val="65000"/>
                    <a:lumOff val="35000"/>
                  </a:schemeClr>
                </a:solidFill>
              </a:rPr>
              <a:t>modificarea a fost introdusă în jurnal</a:t>
            </a:r>
            <a:r>
              <a:rPr lang="en-US">
                <a:solidFill>
                  <a:schemeClr val="tx1">
                    <a:lumMod val="65000"/>
                    <a:lumOff val="35000"/>
                  </a:schemeClr>
                </a:solidFill>
              </a:rPr>
              <a:t>.</a:t>
            </a:r>
            <a:r>
              <a:rPr lang="ro-RO">
                <a:solidFill>
                  <a:schemeClr val="tx1">
                    <a:lumMod val="65000"/>
                    <a:lumOff val="35000"/>
                  </a:schemeClr>
                </a:solidFill>
              </a:rPr>
              <a:t> Astfel se ajunge la consens.</a:t>
            </a:r>
          </a:p>
        </p:txBody>
      </p:sp>
      <p:sp>
        <p:nvSpPr>
          <p:cNvPr id="12" name="Rectangle 11">
            <a:extLst>
              <a:ext uri="{FF2B5EF4-FFF2-40B4-BE49-F238E27FC236}">
                <a16:creationId xmlns:a16="http://schemas.microsoft.com/office/drawing/2014/main" id="{6C2E089D-4334-422C-9092-5A525018B9B3}"/>
              </a:ext>
            </a:extLst>
          </p:cNvPr>
          <p:cNvSpPr/>
          <p:nvPr/>
        </p:nvSpPr>
        <p:spPr>
          <a:xfrm>
            <a:off x="6611325" y="158582"/>
            <a:ext cx="7522799" cy="2585323"/>
          </a:xfrm>
          <a:prstGeom prst="rect">
            <a:avLst/>
          </a:prstGeom>
        </p:spPr>
        <p:txBody>
          <a:bodyPr wrap="square">
            <a:spAutoFit/>
          </a:bodyPr>
          <a:lstStyle/>
          <a:p>
            <a:r>
              <a:rPr lang="ro-RO">
                <a:solidFill>
                  <a:schemeClr val="accent1"/>
                </a:solidFill>
              </a:rPr>
              <a:t>class Server(object):</a:t>
            </a:r>
          </a:p>
          <a:p>
            <a:r>
              <a:rPr lang="ro-RO">
                <a:solidFill>
                  <a:schemeClr val="accent1"/>
                </a:solidFill>
              </a:rPr>
              <a:t>	</a:t>
            </a:r>
            <a:r>
              <a:rPr lang="en-US">
                <a:solidFill>
                  <a:schemeClr val="accent1"/>
                </a:solidFill>
              </a:rPr>
              <a:t>def follower(self):</a:t>
            </a:r>
          </a:p>
          <a:p>
            <a:r>
              <a:rPr lang="en-US">
                <a:solidFill>
                  <a:schemeClr val="accent1"/>
                </a:solidFill>
              </a:rPr>
              <a:t>		print 'Running as a follower'</a:t>
            </a:r>
          </a:p>
          <a:p>
            <a:r>
              <a:rPr lang="en-US">
                <a:solidFill>
                  <a:schemeClr val="accent1"/>
                </a:solidFill>
              </a:rPr>
              <a:t>		self.role = 'follower’</a:t>
            </a:r>
            <a:endParaRPr lang="ro-RO">
              <a:solidFill>
                <a:schemeClr val="accent1"/>
              </a:solidFill>
            </a:endParaRPr>
          </a:p>
          <a:p>
            <a:r>
              <a:rPr lang="ro-RO">
                <a:solidFill>
                  <a:schemeClr val="accent1"/>
                </a:solidFill>
              </a:rPr>
              <a:t>	</a:t>
            </a:r>
            <a:r>
              <a:rPr lang="en-US">
                <a:solidFill>
                  <a:schemeClr val="accent1"/>
                </a:solidFill>
              </a:rPr>
              <a:t>def start_election(self):</a:t>
            </a:r>
          </a:p>
          <a:p>
            <a:r>
              <a:rPr lang="en-US">
                <a:solidFill>
                  <a:schemeClr val="accent1"/>
                </a:solidFill>
              </a:rPr>
              <a:t>		self.role = 'candidate’</a:t>
            </a:r>
            <a:endParaRPr lang="ro-RO">
              <a:solidFill>
                <a:schemeClr val="accent1"/>
              </a:solidFill>
            </a:endParaRPr>
          </a:p>
          <a:p>
            <a:r>
              <a:rPr lang="ro-RO">
                <a:solidFill>
                  <a:schemeClr val="accent1"/>
                </a:solidFill>
              </a:rPr>
              <a:t>	</a:t>
            </a:r>
            <a:r>
              <a:rPr lang="en-US">
                <a:solidFill>
                  <a:schemeClr val="accent1"/>
                </a:solidFill>
              </a:rPr>
              <a:t>def leader(self):</a:t>
            </a:r>
          </a:p>
          <a:p>
            <a:r>
              <a:rPr lang="en-US">
                <a:solidFill>
                  <a:schemeClr val="accent1"/>
                </a:solidFill>
              </a:rPr>
              <a:t> 		print 'Running as a leader'</a:t>
            </a:r>
          </a:p>
          <a:p>
            <a:r>
              <a:rPr lang="en-US">
                <a:solidFill>
                  <a:schemeClr val="accent1"/>
                </a:solidFill>
              </a:rPr>
              <a:t> 		self.role = 'leader'</a:t>
            </a:r>
            <a:endParaRPr lang="ro-RO">
              <a:solidFill>
                <a:schemeClr val="accent1"/>
              </a:solidFill>
            </a:endParaRPr>
          </a:p>
        </p:txBody>
      </p:sp>
    </p:spTree>
    <p:extLst>
      <p:ext uri="{BB962C8B-B14F-4D97-AF65-F5344CB8AC3E}">
        <p14:creationId xmlns:p14="http://schemas.microsoft.com/office/powerpoint/2010/main" val="164344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95C6-12DE-468B-BEEB-8E91B44382BF}"/>
              </a:ext>
            </a:extLst>
          </p:cNvPr>
          <p:cNvSpPr>
            <a:spLocks noGrp="1"/>
          </p:cNvSpPr>
          <p:nvPr>
            <p:ph type="title"/>
          </p:nvPr>
        </p:nvSpPr>
        <p:spPr/>
        <p:txBody>
          <a:bodyPr/>
          <a:lstStyle/>
          <a:p>
            <a:r>
              <a:rPr lang="ro-RO"/>
              <a:t>Structura</a:t>
            </a:r>
            <a:br>
              <a:rPr lang="ro-RO"/>
            </a:br>
            <a:r>
              <a:rPr lang="ro-RO"/>
              <a:t>Ii. Alegerea leaderului</a:t>
            </a:r>
          </a:p>
        </p:txBody>
      </p:sp>
      <p:sp>
        <p:nvSpPr>
          <p:cNvPr id="3" name="Content Placeholder 2">
            <a:extLst>
              <a:ext uri="{FF2B5EF4-FFF2-40B4-BE49-F238E27FC236}">
                <a16:creationId xmlns:a16="http://schemas.microsoft.com/office/drawing/2014/main" id="{6D1A020F-C7F7-4B24-85D1-36D91B7B3BB0}"/>
              </a:ext>
            </a:extLst>
          </p:cNvPr>
          <p:cNvSpPr>
            <a:spLocks noGrp="1"/>
          </p:cNvSpPr>
          <p:nvPr>
            <p:ph idx="1"/>
          </p:nvPr>
        </p:nvSpPr>
        <p:spPr>
          <a:xfrm>
            <a:off x="842104" y="2066926"/>
            <a:ext cx="5015772" cy="4569229"/>
          </a:xfrm>
        </p:spPr>
        <p:txBody>
          <a:bodyPr>
            <a:normAutofit fontScale="92500" lnSpcReduction="20000"/>
          </a:bodyPr>
          <a:lstStyle/>
          <a:p>
            <a:r>
              <a:rPr lang="ro-RO"/>
              <a:t>În Raft există două setări de timp care controlează alegerile, election timeout și pulse timeout.</a:t>
            </a:r>
          </a:p>
          <a:p>
            <a:endParaRPr lang="ro-RO"/>
          </a:p>
          <a:p>
            <a:r>
              <a:rPr lang="ro-RO"/>
              <a:t>Perioada de alegere este perioada de timp pe care o urmărește un follower până când devine candidat. Timpul de alegere este randomizat pentru a fi între 150 ms și 300 ms. După expirarea alegerilor, follower-ul devine candidat și începe un nou mandat electoral (term), votează singur pe sine și trimite mesaje de solicitare a votului către alte noduri. Dacă nodul primitor nu a votat încă în acest termen, atunci votează pentru candidat, iar nodul își restabilește timpul de alegere. Odată ce un candidat are majoritatea voturilor devine lider.</a:t>
            </a:r>
          </a:p>
        </p:txBody>
      </p:sp>
      <p:pic>
        <p:nvPicPr>
          <p:cNvPr id="4" name="Picture 3">
            <a:extLst>
              <a:ext uri="{FF2B5EF4-FFF2-40B4-BE49-F238E27FC236}">
                <a16:creationId xmlns:a16="http://schemas.microsoft.com/office/drawing/2014/main" id="{D907042C-FA8C-48F5-99DC-0D43CCFBEDC3}"/>
              </a:ext>
            </a:extLst>
          </p:cNvPr>
          <p:cNvPicPr>
            <a:picLocks noChangeAspect="1"/>
          </p:cNvPicPr>
          <p:nvPr/>
        </p:nvPicPr>
        <p:blipFill>
          <a:blip r:embed="rId2"/>
          <a:stretch>
            <a:fillRect/>
          </a:stretch>
        </p:blipFill>
        <p:spPr>
          <a:xfrm>
            <a:off x="5781676" y="1874517"/>
            <a:ext cx="5931039" cy="4569229"/>
          </a:xfrm>
          <a:prstGeom prst="rect">
            <a:avLst/>
          </a:prstGeom>
        </p:spPr>
      </p:pic>
    </p:spTree>
    <p:extLst>
      <p:ext uri="{BB962C8B-B14F-4D97-AF65-F5344CB8AC3E}">
        <p14:creationId xmlns:p14="http://schemas.microsoft.com/office/powerpoint/2010/main" val="376376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D87F5-52DC-4EFD-96B4-FBBCD826296D}"/>
              </a:ext>
            </a:extLst>
          </p:cNvPr>
          <p:cNvSpPr>
            <a:spLocks noGrp="1"/>
          </p:cNvSpPr>
          <p:nvPr>
            <p:ph type="title"/>
          </p:nvPr>
        </p:nvSpPr>
        <p:spPr>
          <a:xfrm>
            <a:off x="1165953" y="477634"/>
            <a:ext cx="3853722" cy="2627515"/>
          </a:xfrm>
        </p:spPr>
        <p:txBody>
          <a:bodyPr>
            <a:normAutofit/>
          </a:bodyPr>
          <a:lstStyle/>
          <a:p>
            <a:r>
              <a:rPr lang="ro-RO"/>
              <a:t>Structura</a:t>
            </a:r>
            <a:br>
              <a:rPr lang="ro-RO"/>
            </a:br>
            <a:r>
              <a:rPr lang="ro-RO"/>
              <a:t>Ii. Alegerea leaderului</a:t>
            </a:r>
          </a:p>
        </p:txBody>
      </p:sp>
      <p:sp>
        <p:nvSpPr>
          <p:cNvPr id="3" name="Content Placeholder 2">
            <a:extLst>
              <a:ext uri="{FF2B5EF4-FFF2-40B4-BE49-F238E27FC236}">
                <a16:creationId xmlns:a16="http://schemas.microsoft.com/office/drawing/2014/main" id="{85270CA7-7561-4815-8647-DEC2F7EE3B5C}"/>
              </a:ext>
            </a:extLst>
          </p:cNvPr>
          <p:cNvSpPr>
            <a:spLocks noGrp="1"/>
          </p:cNvSpPr>
          <p:nvPr>
            <p:ph idx="1"/>
          </p:nvPr>
        </p:nvSpPr>
        <p:spPr>
          <a:xfrm>
            <a:off x="1251678" y="3264409"/>
            <a:ext cx="10178322" cy="3593591"/>
          </a:xfrm>
        </p:spPr>
        <p:txBody>
          <a:bodyPr/>
          <a:lstStyle/>
          <a:p>
            <a:r>
              <a:rPr lang="ro-RO"/>
              <a:t>Liderul începe să trimită mesaje follower-ilor săi.  Aceste mesaje sunt trimise la intervale specificate de perioada de timp a bătăilor inimii. Folowerii răspund apoi la fiecare mesaj de înscrieri în log.  Acest termen electoral va continua până când un adept nu va mai primi bătăi de inimă și va deveni candidat. Solicitarea majorității voturilor garantează că un singur lider poate fi ales pe un mandat. Dacă două noduri devin candidați în același timp, poate avea loc un vot împărțit. În cazul unui vot împărțit, să spunem că am avut patru noduri, două noduri încep ambele alegeri pentru același mandat și fiecare ajunge la un singur nod follower înainte de celălalt.  Acum, fiecare candidat are 2 voturi și nu poate primi mai mult pentru acest mandat. Nodurile vor aștepta o nouă alegere și vor încerca din nou. Aceasta va continua până când va fi atinsă majoritatea.</a:t>
            </a:r>
          </a:p>
        </p:txBody>
      </p:sp>
      <p:pic>
        <p:nvPicPr>
          <p:cNvPr id="6" name="Picture 5">
            <a:extLst>
              <a:ext uri="{FF2B5EF4-FFF2-40B4-BE49-F238E27FC236}">
                <a16:creationId xmlns:a16="http://schemas.microsoft.com/office/drawing/2014/main" id="{AD2E7691-23B4-4A46-B7EA-2FF93CFDD622}"/>
              </a:ext>
            </a:extLst>
          </p:cNvPr>
          <p:cNvPicPr>
            <a:picLocks noChangeAspect="1"/>
          </p:cNvPicPr>
          <p:nvPr/>
        </p:nvPicPr>
        <p:blipFill>
          <a:blip r:embed="rId2"/>
          <a:stretch>
            <a:fillRect/>
          </a:stretch>
        </p:blipFill>
        <p:spPr>
          <a:xfrm>
            <a:off x="4063042" y="-1648563"/>
            <a:ext cx="8409316" cy="6478476"/>
          </a:xfrm>
          <a:prstGeom prst="rect">
            <a:avLst/>
          </a:prstGeom>
        </p:spPr>
      </p:pic>
    </p:spTree>
    <p:extLst>
      <p:ext uri="{BB962C8B-B14F-4D97-AF65-F5344CB8AC3E}">
        <p14:creationId xmlns:p14="http://schemas.microsoft.com/office/powerpoint/2010/main" val="420974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E22A-E0E9-4C9D-A6DC-5D008DFA32CF}"/>
              </a:ext>
            </a:extLst>
          </p:cNvPr>
          <p:cNvSpPr>
            <a:spLocks noGrp="1"/>
          </p:cNvSpPr>
          <p:nvPr>
            <p:ph type="title"/>
          </p:nvPr>
        </p:nvSpPr>
        <p:spPr>
          <a:xfrm>
            <a:off x="1006839" y="232342"/>
            <a:ext cx="10178322" cy="1492132"/>
          </a:xfrm>
        </p:spPr>
        <p:txBody>
          <a:bodyPr/>
          <a:lstStyle/>
          <a:p>
            <a:r>
              <a:rPr lang="ro-RO"/>
              <a:t>Structura</a:t>
            </a:r>
            <a:br>
              <a:rPr lang="ro-RO"/>
            </a:br>
            <a:r>
              <a:rPr lang="ro-RO"/>
              <a:t>Ii. Alegerea leaderului</a:t>
            </a:r>
          </a:p>
        </p:txBody>
      </p:sp>
      <p:sp>
        <p:nvSpPr>
          <p:cNvPr id="3" name="Content Placeholder 2">
            <a:extLst>
              <a:ext uri="{FF2B5EF4-FFF2-40B4-BE49-F238E27FC236}">
                <a16:creationId xmlns:a16="http://schemas.microsoft.com/office/drawing/2014/main" id="{5088D858-FF02-47F0-B2BB-1B6C70528F9A}"/>
              </a:ext>
            </a:extLst>
          </p:cNvPr>
          <p:cNvSpPr>
            <a:spLocks noGrp="1"/>
          </p:cNvSpPr>
          <p:nvPr>
            <p:ph idx="1"/>
          </p:nvPr>
        </p:nvSpPr>
        <p:spPr/>
        <p:txBody>
          <a:bodyPr/>
          <a:lstStyle/>
          <a:p>
            <a:endParaRPr lang="ro-RO"/>
          </a:p>
        </p:txBody>
      </p:sp>
      <p:sp>
        <p:nvSpPr>
          <p:cNvPr id="5" name="Rectangle 4">
            <a:extLst>
              <a:ext uri="{FF2B5EF4-FFF2-40B4-BE49-F238E27FC236}">
                <a16:creationId xmlns:a16="http://schemas.microsoft.com/office/drawing/2014/main" id="{0F72BDCA-50A2-4E73-A2E7-197CAAA320CB}"/>
              </a:ext>
            </a:extLst>
          </p:cNvPr>
          <p:cNvSpPr/>
          <p:nvPr/>
        </p:nvSpPr>
        <p:spPr>
          <a:xfrm>
            <a:off x="7867650" y="9525"/>
            <a:ext cx="5343525" cy="5909310"/>
          </a:xfrm>
          <a:prstGeom prst="rect">
            <a:avLst/>
          </a:prstGeom>
        </p:spPr>
        <p:txBody>
          <a:bodyPr wrap="square">
            <a:spAutoFit/>
          </a:bodyPr>
          <a:lstStyle/>
          <a:p>
            <a:r>
              <a:rPr lang="ro-RO">
                <a:solidFill>
                  <a:schemeClr val="accent1"/>
                </a:solidFill>
              </a:rPr>
              <a:t>def start_election(self):</a:t>
            </a:r>
          </a:p>
          <a:p>
            <a:r>
              <a:rPr lang="ro-RO">
                <a:solidFill>
                  <a:schemeClr val="accent1"/>
                </a:solidFill>
              </a:rPr>
              <a:t>		self.role = 'candidate'</a:t>
            </a:r>
          </a:p>
          <a:p>
            <a:r>
              <a:rPr lang="ro-RO">
                <a:solidFill>
                  <a:schemeClr val="accent1"/>
                </a:solidFill>
              </a:rPr>
              <a:t>		self.election = KThread(target =self.thread_election,args = ())</a:t>
            </a:r>
          </a:p>
          <a:p>
            <a:r>
              <a:rPr lang="ro-RO">
                <a:solidFill>
                  <a:schemeClr val="accent1"/>
                </a:solidFill>
              </a:rPr>
              <a:t>		if len(self.peers) != 0:</a:t>
            </a:r>
          </a:p>
          <a:p>
            <a:r>
              <a:rPr lang="ro-RO">
                <a:solidFill>
                  <a:schemeClr val="accent1"/>
                </a:solidFill>
              </a:rPr>
              <a:t>			self.currentTerm += 1</a:t>
            </a:r>
          </a:p>
          <a:p>
            <a:r>
              <a:rPr lang="ro-RO">
                <a:solidFill>
                  <a:schemeClr val="accent1"/>
                </a:solidFill>
              </a:rPr>
              <a:t>			self.votedFor = self.id</a:t>
            </a:r>
          </a:p>
          <a:p>
            <a:r>
              <a:rPr lang="ro-RO">
                <a:solidFill>
                  <a:schemeClr val="accent1"/>
                </a:solidFill>
              </a:rPr>
              <a:t>			self.save()</a:t>
            </a:r>
          </a:p>
          <a:p>
            <a:r>
              <a:rPr lang="ro-RO">
                <a:solidFill>
                  <a:schemeClr val="accent1"/>
                </a:solidFill>
              </a:rPr>
              <a:t>			self.numVotes = 1</a:t>
            </a:r>
          </a:p>
          <a:p>
            <a:r>
              <a:rPr lang="ro-RO">
                <a:solidFill>
                  <a:schemeClr val="accent1"/>
                </a:solidFill>
              </a:rPr>
              <a:t>			if self.during_change == 1:</a:t>
            </a:r>
          </a:p>
          <a:p>
            <a:r>
              <a:rPr lang="ro-RO">
                <a:solidFill>
                  <a:schemeClr val="accent1"/>
                </a:solidFill>
              </a:rPr>
              <a:t>				self.newVotes = 0</a:t>
            </a:r>
          </a:p>
          <a:p>
            <a:r>
              <a:rPr lang="ro-RO">
                <a:solidFill>
                  <a:schemeClr val="accent1"/>
                </a:solidFill>
              </a:rPr>
              <a:t>				self.oldVotes = 0</a:t>
            </a:r>
          </a:p>
          <a:p>
            <a:r>
              <a:rPr lang="ro-RO">
                <a:solidFill>
                  <a:schemeClr val="accent1"/>
                </a:solidFill>
              </a:rPr>
              <a:t>				if self.id in self.new:</a:t>
            </a:r>
          </a:p>
          <a:p>
            <a:r>
              <a:rPr lang="ro-RO">
                <a:solidFill>
                  <a:schemeClr val="accent1"/>
                </a:solidFill>
              </a:rPr>
              <a:t>					self.newVotes = 1</a:t>
            </a:r>
          </a:p>
          <a:p>
            <a:r>
              <a:rPr lang="ro-RO">
                <a:solidFill>
                  <a:schemeClr val="accent1"/>
                </a:solidFill>
              </a:rPr>
              <a:t>				if self.id in self.old:</a:t>
            </a:r>
          </a:p>
          <a:p>
            <a:r>
              <a:rPr lang="ro-RO">
                <a:solidFill>
                  <a:schemeClr val="accent1"/>
                </a:solidFill>
              </a:rPr>
              <a:t>					self.oldVotes = 1</a:t>
            </a:r>
          </a:p>
          <a:p>
            <a:r>
              <a:rPr lang="ro-RO">
                <a:solidFill>
                  <a:schemeClr val="accent1"/>
                </a:solidFill>
              </a:rPr>
              <a:t>			elif self.during_change == 2:</a:t>
            </a:r>
          </a:p>
          <a:p>
            <a:r>
              <a:rPr lang="ro-RO">
                <a:solidFill>
                  <a:schemeClr val="accent1"/>
                </a:solidFill>
              </a:rPr>
              <a:t>				self.newVotes = 0</a:t>
            </a:r>
          </a:p>
          <a:p>
            <a:r>
              <a:rPr lang="ro-RO">
                <a:solidFill>
                  <a:schemeClr val="accent1"/>
                </a:solidFill>
              </a:rPr>
              <a:t>				if self.id in self.new:</a:t>
            </a:r>
          </a:p>
          <a:p>
            <a:r>
              <a:rPr lang="ro-RO">
                <a:solidFill>
                  <a:schemeClr val="accent1"/>
                </a:solidFill>
              </a:rPr>
              <a:t>					self.newVotes = 1</a:t>
            </a:r>
          </a:p>
          <a:p>
            <a:r>
              <a:rPr lang="ro-RO">
                <a:solidFill>
                  <a:schemeClr val="accent1"/>
                </a:solidFill>
              </a:rPr>
              <a:t>			self.election.start()</a:t>
            </a:r>
          </a:p>
        </p:txBody>
      </p:sp>
      <p:sp>
        <p:nvSpPr>
          <p:cNvPr id="6" name="Rectangle 5">
            <a:extLst>
              <a:ext uri="{FF2B5EF4-FFF2-40B4-BE49-F238E27FC236}">
                <a16:creationId xmlns:a16="http://schemas.microsoft.com/office/drawing/2014/main" id="{58541BC7-4493-4BAC-9FBB-6AC900A6878F}"/>
              </a:ext>
            </a:extLst>
          </p:cNvPr>
          <p:cNvSpPr/>
          <p:nvPr/>
        </p:nvSpPr>
        <p:spPr>
          <a:xfrm>
            <a:off x="1181101" y="1405140"/>
            <a:ext cx="7562850" cy="5355312"/>
          </a:xfrm>
          <a:prstGeom prst="rect">
            <a:avLst/>
          </a:prstGeom>
        </p:spPr>
        <p:txBody>
          <a:bodyPr wrap="square">
            <a:spAutoFit/>
          </a:bodyPr>
          <a:lstStyle/>
          <a:p>
            <a:endParaRPr lang="ro-RO">
              <a:solidFill>
                <a:schemeClr val="accent1"/>
              </a:solidFill>
            </a:endParaRPr>
          </a:p>
          <a:p>
            <a:r>
              <a:rPr lang="ro-RO">
                <a:solidFill>
                  <a:schemeClr val="accent1"/>
                </a:solidFill>
              </a:rPr>
              <a:t>def thread_election(self):</a:t>
            </a:r>
          </a:p>
          <a:p>
            <a:r>
              <a:rPr lang="ro-RO">
                <a:solidFill>
                  <a:schemeClr val="accent1"/>
                </a:solidFill>
              </a:rPr>
              <a:t>		print 'timouts, start a new election with term %d' % self.currentTerm</a:t>
            </a:r>
          </a:p>
          <a:p>
            <a:r>
              <a:rPr lang="ro-RO">
                <a:solidFill>
                  <a:schemeClr val="accent1"/>
                </a:solidFill>
              </a:rPr>
              <a:t>		self.role = 'candidate'</a:t>
            </a:r>
          </a:p>
          <a:p>
            <a:r>
              <a:rPr lang="ro-RO">
                <a:solidFill>
                  <a:schemeClr val="accent1"/>
                </a:solidFill>
              </a:rPr>
              <a:t>		self.request_votes = self.peers[:]</a:t>
            </a:r>
          </a:p>
          <a:p>
            <a:r>
              <a:rPr lang="ro-RO">
                <a:solidFill>
                  <a:schemeClr val="accent1"/>
                </a:solidFill>
              </a:rPr>
              <a:t>		sender = self.id</a:t>
            </a:r>
          </a:p>
          <a:p>
            <a:r>
              <a:rPr lang="ro-RO">
                <a:solidFill>
                  <a:schemeClr val="accent1"/>
                </a:solidFill>
              </a:rPr>
              <a:t>		while 1:</a:t>
            </a:r>
          </a:p>
          <a:p>
            <a:r>
              <a:rPr lang="ro-RO">
                <a:solidFill>
                  <a:schemeClr val="accent1"/>
                </a:solidFill>
              </a:rPr>
              <a:t>			# print 'Send vote request to ', self.request_votes</a:t>
            </a:r>
          </a:p>
          <a:p>
            <a:r>
              <a:rPr lang="ro-RO">
                <a:solidFill>
                  <a:schemeClr val="accent1"/>
                </a:solidFill>
              </a:rPr>
              <a:t>			for peer in self.peers:</a:t>
            </a:r>
          </a:p>
          <a:p>
            <a:r>
              <a:rPr lang="ro-RO">
                <a:solidFill>
                  <a:schemeClr val="accent1"/>
                </a:solidFill>
              </a:rPr>
              <a:t>	 			if peer in self.request_votes:</a:t>
            </a:r>
          </a:p>
          <a:p>
            <a:r>
              <a:rPr lang="ro-RO">
                <a:solidFill>
                  <a:schemeClr val="accent1"/>
                </a:solidFill>
              </a:rPr>
              <a:t>	 				Msg = str(self.lastLogTerm) + ' ' + str(self.lastLogIndex)</a:t>
            </a:r>
          </a:p>
          <a:p>
            <a:r>
              <a:rPr lang="ro-RO">
                <a:solidFill>
                  <a:schemeClr val="accent1"/>
                </a:solidFill>
              </a:rPr>
              <a:t>	 				msg = RequestVoteMsg(sender, peer, self.currentTerm, Msg)</a:t>
            </a:r>
          </a:p>
          <a:p>
            <a:r>
              <a:rPr lang="ro-RO">
                <a:solidFill>
                  <a:schemeClr val="accent1"/>
                </a:solidFill>
              </a:rPr>
              <a:t>	 				data = pickle.dumps(msg)</a:t>
            </a:r>
          </a:p>
          <a:p>
            <a:r>
              <a:rPr lang="ro-RO">
                <a:solidFill>
                  <a:schemeClr val="accent1"/>
                </a:solidFill>
              </a:rPr>
              <a:t>	 				sock = socket.socket(socket.AF_INET,socket.SOCK_DGRAM)</a:t>
            </a:r>
          </a:p>
          <a:p>
            <a:r>
              <a:rPr lang="ro-RO">
                <a:solidFill>
                  <a:schemeClr val="accent1"/>
                </a:solidFill>
              </a:rPr>
              <a:t>	 				sock.sendto(data, ("", self.addressbook[peer]))</a:t>
            </a:r>
          </a:p>
          <a:p>
            <a:r>
              <a:rPr lang="ro-RO">
                <a:solidFill>
                  <a:schemeClr val="accent1"/>
                </a:solidFill>
              </a:rPr>
              <a:t> 			time.sleep(1) # wait for servers to receive</a:t>
            </a:r>
          </a:p>
        </p:txBody>
      </p:sp>
    </p:spTree>
    <p:extLst>
      <p:ext uri="{BB962C8B-B14F-4D97-AF65-F5344CB8AC3E}">
        <p14:creationId xmlns:p14="http://schemas.microsoft.com/office/powerpoint/2010/main" val="1570085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5AE5-A515-4588-AE55-76A385D5C5C6}"/>
              </a:ext>
            </a:extLst>
          </p:cNvPr>
          <p:cNvSpPr>
            <a:spLocks noGrp="1"/>
          </p:cNvSpPr>
          <p:nvPr>
            <p:ph type="title"/>
          </p:nvPr>
        </p:nvSpPr>
        <p:spPr>
          <a:xfrm>
            <a:off x="804001" y="202664"/>
            <a:ext cx="11159397" cy="1492132"/>
          </a:xfrm>
        </p:spPr>
        <p:txBody>
          <a:bodyPr/>
          <a:lstStyle/>
          <a:p>
            <a:r>
              <a:rPr lang="ro-RO"/>
              <a:t>Structura III. Replicarea Jurnalului</a:t>
            </a:r>
          </a:p>
        </p:txBody>
      </p:sp>
      <p:sp>
        <p:nvSpPr>
          <p:cNvPr id="3" name="Content Placeholder 2">
            <a:extLst>
              <a:ext uri="{FF2B5EF4-FFF2-40B4-BE49-F238E27FC236}">
                <a16:creationId xmlns:a16="http://schemas.microsoft.com/office/drawing/2014/main" id="{46501FC8-8C16-45EF-BBCB-99B4962C0533}"/>
              </a:ext>
            </a:extLst>
          </p:cNvPr>
          <p:cNvSpPr>
            <a:spLocks noGrp="1"/>
          </p:cNvSpPr>
          <p:nvPr>
            <p:ph idx="1"/>
          </p:nvPr>
        </p:nvSpPr>
        <p:spPr>
          <a:xfrm>
            <a:off x="1148853" y="1306029"/>
            <a:ext cx="5234847" cy="3593591"/>
          </a:xfrm>
        </p:spPr>
        <p:txBody>
          <a:bodyPr>
            <a:normAutofit lnSpcReduction="10000"/>
          </a:bodyPr>
          <a:lstStyle/>
          <a:p>
            <a:r>
              <a:rPr lang="ro-RO"/>
              <a:t>Când o solicitare a clientului face ceva care modifică starea clusterului, liderul descrie acea modificare adăugând o intrare în jurnal. Creează o intrare de jurnal propusă și o trimite celorlalți membri ai clusterului folosind un RPC (remote procedure call). Dacă primește voturi „Da” de la majoritatea membrilor clusterului, atunci înregistrarea de jurnal este înscrisă și liderul își actualizează commitIndex la indexul noii intrări de jurnal pentru a reflecta asta.</a:t>
            </a:r>
          </a:p>
        </p:txBody>
      </p:sp>
      <p:sp>
        <p:nvSpPr>
          <p:cNvPr id="5" name="Rectangle 4">
            <a:extLst>
              <a:ext uri="{FF2B5EF4-FFF2-40B4-BE49-F238E27FC236}">
                <a16:creationId xmlns:a16="http://schemas.microsoft.com/office/drawing/2014/main" id="{4D558198-8B39-425E-BA27-8B511B01B2DC}"/>
              </a:ext>
            </a:extLst>
          </p:cNvPr>
          <p:cNvSpPr/>
          <p:nvPr/>
        </p:nvSpPr>
        <p:spPr>
          <a:xfrm>
            <a:off x="6962775" y="1874517"/>
            <a:ext cx="4772025" cy="5016758"/>
          </a:xfrm>
          <a:prstGeom prst="rect">
            <a:avLst/>
          </a:prstGeom>
        </p:spPr>
        <p:txBody>
          <a:bodyPr wrap="square">
            <a:spAutoFit/>
          </a:bodyPr>
          <a:lstStyle/>
          <a:p>
            <a:pPr marL="342900" indent="-342900">
              <a:buFont typeface="Arial" panose="020B0604020202020204" pitchFamily="34" charset="0"/>
              <a:buChar char="•"/>
            </a:pPr>
            <a:r>
              <a:rPr lang="ro-RO" sz="2000">
                <a:solidFill>
                  <a:schemeClr val="tx1">
                    <a:lumMod val="65000"/>
                    <a:lumOff val="35000"/>
                  </a:schemeClr>
                </a:solidFill>
              </a:rPr>
              <a:t>Cererea RPC are o mulțime de parametri:</a:t>
            </a:r>
          </a:p>
          <a:p>
            <a:pPr marL="342900" indent="-342900">
              <a:buFont typeface="Wingdings" panose="05000000000000000000" pitchFamily="2" charset="2"/>
              <a:buChar char="§"/>
            </a:pPr>
            <a:r>
              <a:rPr lang="ro-RO" sz="2000">
                <a:solidFill>
                  <a:schemeClr val="tx1">
                    <a:lumMod val="65000"/>
                    <a:lumOff val="35000"/>
                  </a:schemeClr>
                </a:solidFill>
              </a:rPr>
              <a:t>     termen: termenul liderului.</a:t>
            </a:r>
          </a:p>
          <a:p>
            <a:pPr marL="342900" indent="-342900">
              <a:buFont typeface="Wingdings" panose="05000000000000000000" pitchFamily="2" charset="2"/>
              <a:buChar char="§"/>
            </a:pPr>
            <a:r>
              <a:rPr lang="ro-RO" sz="2000">
                <a:solidFill>
                  <a:schemeClr val="tx1">
                    <a:lumMod val="65000"/>
                    <a:lumOff val="35000"/>
                  </a:schemeClr>
                </a:solidFill>
              </a:rPr>
              <a:t>     liderId: id-ul liderului.</a:t>
            </a:r>
          </a:p>
          <a:p>
            <a:pPr marL="342900" indent="-342900">
              <a:buFont typeface="Wingdings" panose="05000000000000000000" pitchFamily="2" charset="2"/>
              <a:buChar char="§"/>
            </a:pPr>
            <a:r>
              <a:rPr lang="ro-RO" sz="2000">
                <a:solidFill>
                  <a:schemeClr val="tx1">
                    <a:lumMod val="65000"/>
                    <a:lumOff val="35000"/>
                  </a:schemeClr>
                </a:solidFill>
              </a:rPr>
              <a:t>     prevLogIndex: numărul index al 			   ultimei înregistrări din jurnalul de           	   consens care precede această nouă 	  	   intrare.</a:t>
            </a:r>
          </a:p>
          <a:p>
            <a:pPr marL="342900" indent="-342900">
              <a:buFont typeface="Wingdings" panose="05000000000000000000" pitchFamily="2" charset="2"/>
              <a:buChar char="§"/>
            </a:pPr>
            <a:r>
              <a:rPr lang="ro-RO" sz="2000">
                <a:solidFill>
                  <a:schemeClr val="tx1">
                    <a:lumMod val="65000"/>
                    <a:lumOff val="35000"/>
                  </a:schemeClr>
                </a:solidFill>
              </a:rPr>
              <a:t>     prevLogTerm: numărul termenului în 	 	   care s-a comis ultima înregistrare de 	   	   jurnal.</a:t>
            </a:r>
          </a:p>
          <a:p>
            <a:pPr marL="342900" indent="-342900">
              <a:buFont typeface="Wingdings" panose="05000000000000000000" pitchFamily="2" charset="2"/>
              <a:buChar char="§"/>
            </a:pPr>
            <a:r>
              <a:rPr lang="ro-RO" sz="2000">
                <a:solidFill>
                  <a:schemeClr val="tx1">
                    <a:lumMod val="65000"/>
                    <a:lumOff val="35000"/>
                  </a:schemeClr>
                </a:solidFill>
              </a:rPr>
              <a:t>     intrări: un set de intrări de jurnal noi 	  	   care vor fi anexate la jurnal.</a:t>
            </a:r>
          </a:p>
          <a:p>
            <a:pPr marL="342900" indent="-342900">
              <a:buFont typeface="Wingdings" panose="05000000000000000000" pitchFamily="2" charset="2"/>
              <a:buChar char="§"/>
            </a:pPr>
            <a:r>
              <a:rPr lang="ro-RO" sz="2000">
                <a:solidFill>
                  <a:schemeClr val="tx1">
                    <a:lumMod val="65000"/>
                    <a:lumOff val="35000"/>
                  </a:schemeClr>
                </a:solidFill>
              </a:rPr>
              <a:t>     leaderCommit: indexul de angajament 	   pe lider după ce acest set de   	   	     	   înregistrări a fost comis.</a:t>
            </a:r>
          </a:p>
        </p:txBody>
      </p:sp>
      <p:sp>
        <p:nvSpPr>
          <p:cNvPr id="6" name="Rectangle 5">
            <a:extLst>
              <a:ext uri="{FF2B5EF4-FFF2-40B4-BE49-F238E27FC236}">
                <a16:creationId xmlns:a16="http://schemas.microsoft.com/office/drawing/2014/main" id="{B740EDF1-67BA-4682-BFCD-7C60A8978815}"/>
              </a:ext>
            </a:extLst>
          </p:cNvPr>
          <p:cNvSpPr/>
          <p:nvPr/>
        </p:nvSpPr>
        <p:spPr>
          <a:xfrm>
            <a:off x="1357314" y="5292308"/>
            <a:ext cx="5131161" cy="1200329"/>
          </a:xfrm>
          <a:prstGeom prst="rect">
            <a:avLst/>
          </a:prstGeom>
        </p:spPr>
        <p:txBody>
          <a:bodyPr wrap="square">
            <a:spAutoFit/>
          </a:bodyPr>
          <a:lstStyle/>
          <a:p>
            <a:r>
              <a:rPr lang="ro-RO">
                <a:solidFill>
                  <a:schemeClr val="accent1"/>
                </a:solidFill>
              </a:rPr>
              <a:t>class AppendEntriesMsg(BaseMessage):</a:t>
            </a:r>
          </a:p>
          <a:p>
            <a:r>
              <a:rPr lang="ro-RO">
                <a:solidFill>
                  <a:schemeClr val="accent1"/>
                </a:solidFill>
              </a:rPr>
              <a:t>    def __init__(self, sender, receiver, term, entries, commitIndex, prevLogIndex, prevLogTerm):</a:t>
            </a:r>
          </a:p>
          <a:p>
            <a:r>
              <a:rPr lang="ro-RO">
                <a:solidFill>
                  <a:schemeClr val="accent1"/>
                </a:solidFill>
              </a:rPr>
              <a:t>        </a:t>
            </a:r>
          </a:p>
        </p:txBody>
      </p:sp>
      <p:sp>
        <p:nvSpPr>
          <p:cNvPr id="7" name="Rectangle 6">
            <a:extLst>
              <a:ext uri="{FF2B5EF4-FFF2-40B4-BE49-F238E27FC236}">
                <a16:creationId xmlns:a16="http://schemas.microsoft.com/office/drawing/2014/main" id="{CE9DB74B-6CDC-4FCB-BC34-78ED04EEB1C0}"/>
              </a:ext>
            </a:extLst>
          </p:cNvPr>
          <p:cNvSpPr/>
          <p:nvPr/>
        </p:nvSpPr>
        <p:spPr>
          <a:xfrm>
            <a:off x="7174275" y="948730"/>
            <a:ext cx="6096000" cy="923330"/>
          </a:xfrm>
          <a:prstGeom prst="rect">
            <a:avLst/>
          </a:prstGeom>
        </p:spPr>
        <p:txBody>
          <a:bodyPr>
            <a:spAutoFit/>
          </a:bodyPr>
          <a:lstStyle/>
          <a:p>
            <a:r>
              <a:rPr lang="en-US">
                <a:solidFill>
                  <a:schemeClr val="accent1"/>
                </a:solidFill>
              </a:rPr>
              <a:t>def append_entries(self):</a:t>
            </a:r>
          </a:p>
          <a:p>
            <a:r>
              <a:rPr lang="en-US">
                <a:solidFill>
                  <a:schemeClr val="accent1"/>
                </a:solidFill>
              </a:rPr>
              <a:t>		receipts = self.peers[:]</a:t>
            </a:r>
          </a:p>
          <a:p>
            <a:r>
              <a:rPr lang="en-US">
                <a:solidFill>
                  <a:schemeClr val="accent1"/>
                </a:solidFill>
              </a:rPr>
              <a:t>		while 1:</a:t>
            </a:r>
          </a:p>
        </p:txBody>
      </p:sp>
    </p:spTree>
    <p:extLst>
      <p:ext uri="{BB962C8B-B14F-4D97-AF65-F5344CB8AC3E}">
        <p14:creationId xmlns:p14="http://schemas.microsoft.com/office/powerpoint/2010/main" val="64832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AACD-013A-4DA3-A3DC-8B0DE4633099}"/>
              </a:ext>
            </a:extLst>
          </p:cNvPr>
          <p:cNvSpPr>
            <a:spLocks noGrp="1"/>
          </p:cNvSpPr>
          <p:nvPr>
            <p:ph type="title"/>
          </p:nvPr>
        </p:nvSpPr>
        <p:spPr/>
        <p:txBody>
          <a:bodyPr/>
          <a:lstStyle/>
          <a:p>
            <a:r>
              <a:rPr lang="ro-RO"/>
              <a:t>Structura III. securitatea</a:t>
            </a:r>
          </a:p>
        </p:txBody>
      </p:sp>
      <p:sp>
        <p:nvSpPr>
          <p:cNvPr id="3" name="Content Placeholder 2">
            <a:extLst>
              <a:ext uri="{FF2B5EF4-FFF2-40B4-BE49-F238E27FC236}">
                <a16:creationId xmlns:a16="http://schemas.microsoft.com/office/drawing/2014/main" id="{BA02BA64-EFE1-4F84-A192-CFA1EF36513D}"/>
              </a:ext>
            </a:extLst>
          </p:cNvPr>
          <p:cNvSpPr>
            <a:spLocks noGrp="1"/>
          </p:cNvSpPr>
          <p:nvPr>
            <p:ph idx="1"/>
          </p:nvPr>
        </p:nvSpPr>
        <p:spPr>
          <a:xfrm>
            <a:off x="1251678" y="1343025"/>
            <a:ext cx="10178322" cy="5305425"/>
          </a:xfrm>
        </p:spPr>
        <p:txBody>
          <a:bodyPr>
            <a:normAutofit lnSpcReduction="10000"/>
          </a:bodyPr>
          <a:lstStyle/>
          <a:p>
            <a:r>
              <a:rPr lang="ro-RO"/>
              <a:t>Securitatea în Raft este asigurată de următoarele criterii:</a:t>
            </a:r>
          </a:p>
          <a:p>
            <a:endParaRPr lang="ro-RO"/>
          </a:p>
          <a:p>
            <a:pPr>
              <a:buFont typeface="Wingdings" panose="05000000000000000000" pitchFamily="2" charset="2"/>
              <a:buChar char="§"/>
            </a:pPr>
            <a:r>
              <a:rPr lang="ro-RO"/>
              <a:t>     Siguranța alegerilor: cel mult un lider poate fi ales într-un anumit mandat.</a:t>
            </a:r>
          </a:p>
          <a:p>
            <a:pPr>
              <a:buFont typeface="Wingdings" panose="05000000000000000000" pitchFamily="2" charset="2"/>
              <a:buChar char="§"/>
            </a:pPr>
            <a:r>
              <a:rPr lang="ro-RO"/>
              <a:t>     Specific pentru lider: un lider poate doar să adauge noi intrări în jurnalele sale (nu poate nici să suprascrie, nici să ștergă intrări).</a:t>
            </a:r>
          </a:p>
          <a:p>
            <a:pPr>
              <a:buFont typeface="Wingdings" panose="05000000000000000000" pitchFamily="2" charset="2"/>
              <a:buChar char="§"/>
            </a:pPr>
            <a:r>
              <a:rPr lang="ro-RO"/>
              <a:t>     Potrivire jurnal: dacă două jurnale conțin o intrare cu același index și termen, jurnalele sunt identice în toate intrările din indexul dat.</a:t>
            </a:r>
          </a:p>
          <a:p>
            <a:pPr>
              <a:buFont typeface="Wingdings" panose="05000000000000000000" pitchFamily="2" charset="2"/>
              <a:buChar char="§"/>
            </a:pPr>
            <a:r>
              <a:rPr lang="ro-RO"/>
              <a:t>     Completitudinea liderului: dacă o intrare de jurnal este comisă într-un termen dat, ea va fi prezentă în jurnalele conducătorilor de la acest termen</a:t>
            </a:r>
          </a:p>
          <a:p>
            <a:pPr>
              <a:buFont typeface="Wingdings" panose="05000000000000000000" pitchFamily="2" charset="2"/>
              <a:buChar char="§"/>
            </a:pPr>
            <a:r>
              <a:rPr lang="ro-RO"/>
              <a:t>     Siguranța mașinii de stare: dacă un server a aplicat o anumită intrare de jurnal pe mașina sa de stare, atunci niciun alt server nu poate aplica o comandă diferită pentru același jurnal.</a:t>
            </a:r>
          </a:p>
          <a:p>
            <a:endParaRPr lang="ro-RO"/>
          </a:p>
          <a:p>
            <a:r>
              <a:rPr lang="ro-RO"/>
              <a:t>Primele patru reguli sunt garantate de detaliile algoritmului. Securitatea mașinii de stare este garantată printr-o restricție în procesul alegerilor.</a:t>
            </a:r>
          </a:p>
        </p:txBody>
      </p:sp>
    </p:spTree>
    <p:extLst>
      <p:ext uri="{BB962C8B-B14F-4D97-AF65-F5344CB8AC3E}">
        <p14:creationId xmlns:p14="http://schemas.microsoft.com/office/powerpoint/2010/main" val="2251838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6DB3-0DF0-4704-A252-8CA1F794F41F}"/>
              </a:ext>
            </a:extLst>
          </p:cNvPr>
          <p:cNvSpPr>
            <a:spLocks noGrp="1"/>
          </p:cNvSpPr>
          <p:nvPr>
            <p:ph type="title"/>
          </p:nvPr>
        </p:nvSpPr>
        <p:spPr/>
        <p:txBody>
          <a:bodyPr/>
          <a:lstStyle/>
          <a:p>
            <a:r>
              <a:rPr lang="ro-RO"/>
              <a:t>Structura iii. Securitatea </a:t>
            </a:r>
          </a:p>
        </p:txBody>
      </p:sp>
      <p:sp>
        <p:nvSpPr>
          <p:cNvPr id="3" name="Content Placeholder 2">
            <a:extLst>
              <a:ext uri="{FF2B5EF4-FFF2-40B4-BE49-F238E27FC236}">
                <a16:creationId xmlns:a16="http://schemas.microsoft.com/office/drawing/2014/main" id="{5E672644-7C28-4BB6-A8FF-61C8CA3F2A23}"/>
              </a:ext>
            </a:extLst>
          </p:cNvPr>
          <p:cNvSpPr>
            <a:spLocks noGrp="1"/>
          </p:cNvSpPr>
          <p:nvPr>
            <p:ph idx="1"/>
          </p:nvPr>
        </p:nvSpPr>
        <p:spPr>
          <a:xfrm>
            <a:off x="1251678" y="1320683"/>
            <a:ext cx="10178322" cy="4362449"/>
          </a:xfrm>
        </p:spPr>
        <p:txBody>
          <a:bodyPr>
            <a:normAutofit/>
          </a:bodyPr>
          <a:lstStyle/>
          <a:p>
            <a:r>
              <a:rPr lang="ro-RO"/>
              <a:t>Ultima </a:t>
            </a:r>
            <a:r>
              <a:rPr lang="en-US"/>
              <a:t>regulă este asigurată printr-o simplă restricție: un candidat nu poate câștiga alegeri decât dacă jurnalul său conține toate intrările </a:t>
            </a:r>
            <a:r>
              <a:rPr lang="ro-RO"/>
              <a:t>de până acum</a:t>
            </a:r>
            <a:r>
              <a:rPr lang="en-US"/>
              <a:t>. Pentru a fi ales, un candidat trebuie să contacteze majoritatea clusterului și, având în vedere regulile de </a:t>
            </a:r>
            <a:r>
              <a:rPr lang="ro-RO"/>
              <a:t>confirmare a înregistrărilor</a:t>
            </a:r>
            <a:r>
              <a:rPr lang="en-US"/>
              <a:t> jurnalelor, înseamnă că fiecare intrare </a:t>
            </a:r>
            <a:r>
              <a:rPr lang="ro-RO"/>
              <a:t>confirmată</a:t>
            </a:r>
            <a:r>
              <a:rPr lang="en-US"/>
              <a:t> va fi prezentă pe cel puțin unul dintre serverele cu care candidează contactele.</a:t>
            </a:r>
          </a:p>
          <a:p>
            <a:r>
              <a:rPr lang="en-US"/>
              <a:t>Raftul stabilește care dintre cele două jurnale (</a:t>
            </a:r>
            <a:r>
              <a:rPr lang="ro-RO"/>
              <a:t>conținute </a:t>
            </a:r>
            <a:r>
              <a:rPr lang="en-US"/>
              <a:t>de două servere distincte) este mai actualizat</a:t>
            </a:r>
            <a:r>
              <a:rPr lang="ro-RO"/>
              <a:t>ă</a:t>
            </a:r>
            <a:r>
              <a:rPr lang="en-US"/>
              <a:t> prin compararea termenului index al ultimelor înregistrări din jurnale. Dacă jurnalele au o ultimă intrare cu </a:t>
            </a:r>
            <a:r>
              <a:rPr lang="ro-RO"/>
              <a:t>intrări diferite</a:t>
            </a:r>
            <a:r>
              <a:rPr lang="en-US"/>
              <a:t>, atunci jurnalul cu </a:t>
            </a:r>
            <a:r>
              <a:rPr lang="ro-RO"/>
              <a:t>intrarea mai avansată </a:t>
            </a:r>
            <a:r>
              <a:rPr lang="en-US"/>
              <a:t>este mai actualizat</a:t>
            </a:r>
            <a:r>
              <a:rPr lang="ro-RO"/>
              <a:t>ă</a:t>
            </a:r>
            <a:r>
              <a:rPr lang="en-US"/>
              <a:t>. Dacă jurnalele se termină cu același termen, atunci orice jurnal </a:t>
            </a:r>
            <a:r>
              <a:rPr lang="ro-RO"/>
              <a:t>care </a:t>
            </a:r>
            <a:r>
              <a:rPr lang="en-US"/>
              <a:t>este mai </a:t>
            </a:r>
            <a:r>
              <a:rPr lang="ro-RO"/>
              <a:t>actual</a:t>
            </a:r>
            <a:r>
              <a:rPr lang="en-US"/>
              <a:t>.</a:t>
            </a:r>
          </a:p>
          <a:p>
            <a:r>
              <a:rPr lang="en-US"/>
              <a:t>În Raft, cererea de la un candidat la un alegător include informații despre jurnalul candidatului. Dacă propriul său jurnal este mai actualizat decât jurnalul candidatului, alegătorul își neagă votul. </a:t>
            </a:r>
            <a:r>
              <a:rPr lang="ro-RO"/>
              <a:t> </a:t>
            </a:r>
            <a:r>
              <a:rPr lang="en-US"/>
              <a:t>Această implementare asigură regula de siguranță a mașinii de sta</a:t>
            </a:r>
            <a:r>
              <a:rPr lang="ro-RO"/>
              <a:t>re.</a:t>
            </a:r>
          </a:p>
        </p:txBody>
      </p:sp>
      <p:sp>
        <p:nvSpPr>
          <p:cNvPr id="4" name="Rectangle 3">
            <a:extLst>
              <a:ext uri="{FF2B5EF4-FFF2-40B4-BE49-F238E27FC236}">
                <a16:creationId xmlns:a16="http://schemas.microsoft.com/office/drawing/2014/main" id="{AC0F3EE7-2EF7-4A7D-B768-262F36390EB2}"/>
              </a:ext>
            </a:extLst>
          </p:cNvPr>
          <p:cNvSpPr/>
          <p:nvPr/>
        </p:nvSpPr>
        <p:spPr>
          <a:xfrm>
            <a:off x="1365978" y="5934670"/>
            <a:ext cx="10416447" cy="923330"/>
          </a:xfrm>
          <a:prstGeom prst="rect">
            <a:avLst/>
          </a:prstGeom>
        </p:spPr>
        <p:txBody>
          <a:bodyPr wrap="square">
            <a:spAutoFit/>
          </a:bodyPr>
          <a:lstStyle/>
          <a:p>
            <a:r>
              <a:rPr lang="ro-RO">
                <a:solidFill>
                  <a:schemeClr val="accent1"/>
                </a:solidFill>
              </a:rPr>
              <a:t>elif self.role == 'leader':</a:t>
            </a:r>
          </a:p>
          <a:p>
            <a:r>
              <a:rPr lang="ro-RO">
                <a:solidFill>
                  <a:schemeClr val="accent1"/>
                </a:solidFill>
              </a:rPr>
              <a:t>			self.leader_state.kill()</a:t>
            </a:r>
          </a:p>
          <a:p>
            <a:r>
              <a:rPr lang="ro-RO">
                <a:solidFill>
                  <a:schemeClr val="accent1"/>
                </a:solidFill>
              </a:rPr>
              <a:t>			self.follower_state = KThread(target = self.follower, args = ()); self.follower_state.start()</a:t>
            </a:r>
          </a:p>
        </p:txBody>
      </p:sp>
    </p:spTree>
    <p:extLst>
      <p:ext uri="{BB962C8B-B14F-4D97-AF65-F5344CB8AC3E}">
        <p14:creationId xmlns:p14="http://schemas.microsoft.com/office/powerpoint/2010/main" val="845634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D49CE-8F1C-466B-B6F7-74C19AB0E7A8}"/>
              </a:ext>
            </a:extLst>
          </p:cNvPr>
          <p:cNvSpPr>
            <a:spLocks noGrp="1"/>
          </p:cNvSpPr>
          <p:nvPr>
            <p:ph type="title"/>
          </p:nvPr>
        </p:nvSpPr>
        <p:spPr>
          <a:xfrm>
            <a:off x="8753475" y="345670"/>
            <a:ext cx="3238500" cy="1492132"/>
          </a:xfrm>
        </p:spPr>
        <p:txBody>
          <a:bodyPr>
            <a:normAutofit fontScale="90000"/>
          </a:bodyPr>
          <a:lstStyle/>
          <a:p>
            <a:r>
              <a:rPr lang="ro-RO"/>
              <a:t>Structura generală</a:t>
            </a:r>
          </a:p>
        </p:txBody>
      </p:sp>
      <p:pic>
        <p:nvPicPr>
          <p:cNvPr id="5" name="Content Placeholder 4">
            <a:extLst>
              <a:ext uri="{FF2B5EF4-FFF2-40B4-BE49-F238E27FC236}">
                <a16:creationId xmlns:a16="http://schemas.microsoft.com/office/drawing/2014/main" id="{8C7A33C7-58BE-430D-AE37-51D4853431E7}"/>
              </a:ext>
            </a:extLst>
          </p:cNvPr>
          <p:cNvPicPr>
            <a:picLocks noGrp="1" noChangeAspect="1"/>
          </p:cNvPicPr>
          <p:nvPr>
            <p:ph idx="1"/>
          </p:nvPr>
        </p:nvPicPr>
        <p:blipFill>
          <a:blip r:embed="rId2"/>
          <a:stretch>
            <a:fillRect/>
          </a:stretch>
        </p:blipFill>
        <p:spPr>
          <a:xfrm>
            <a:off x="2746955" y="76339"/>
            <a:ext cx="6158920" cy="6781661"/>
          </a:xfrm>
        </p:spPr>
      </p:pic>
      <p:sp>
        <p:nvSpPr>
          <p:cNvPr id="6" name="Rectangle 5">
            <a:extLst>
              <a:ext uri="{FF2B5EF4-FFF2-40B4-BE49-F238E27FC236}">
                <a16:creationId xmlns:a16="http://schemas.microsoft.com/office/drawing/2014/main" id="{FF4C5ED0-CB80-41A5-9314-90D30C1584F5}"/>
              </a:ext>
            </a:extLst>
          </p:cNvPr>
          <p:cNvSpPr/>
          <p:nvPr/>
        </p:nvSpPr>
        <p:spPr>
          <a:xfrm>
            <a:off x="1108655" y="31345"/>
            <a:ext cx="1638300" cy="2308324"/>
          </a:xfrm>
          <a:prstGeom prst="rect">
            <a:avLst/>
          </a:prstGeom>
        </p:spPr>
        <p:txBody>
          <a:bodyPr wrap="square">
            <a:spAutoFit/>
          </a:bodyPr>
          <a:lstStyle/>
          <a:p>
            <a:r>
              <a:rPr lang="ro-RO">
                <a:solidFill>
                  <a:schemeClr val="accent1"/>
                </a:solidFill>
              </a:rPr>
              <a:t> for peer in self.peers:</a:t>
            </a:r>
          </a:p>
          <a:p>
            <a:r>
              <a:rPr lang="ro-RO">
                <a:solidFill>
                  <a:schemeClr val="accent1"/>
                </a:solidFill>
              </a:rPr>
              <a:t>  self.nextIndex[peer] = len(self.log) + 1</a:t>
            </a:r>
          </a:p>
          <a:p>
            <a:r>
              <a:rPr lang="ro-RO">
                <a:solidFill>
                  <a:schemeClr val="accent1"/>
                </a:solidFill>
              </a:rPr>
              <a:t>self.matchIndex[peer] = 0</a:t>
            </a:r>
          </a:p>
        </p:txBody>
      </p:sp>
      <p:sp>
        <p:nvSpPr>
          <p:cNvPr id="7" name="Rectangle 6">
            <a:extLst>
              <a:ext uri="{FF2B5EF4-FFF2-40B4-BE49-F238E27FC236}">
                <a16:creationId xmlns:a16="http://schemas.microsoft.com/office/drawing/2014/main" id="{916628CA-2F20-4478-A298-F4956FA84552}"/>
              </a:ext>
            </a:extLst>
          </p:cNvPr>
          <p:cNvSpPr/>
          <p:nvPr/>
        </p:nvSpPr>
        <p:spPr>
          <a:xfrm>
            <a:off x="880055" y="2680771"/>
            <a:ext cx="2095500" cy="4247317"/>
          </a:xfrm>
          <a:prstGeom prst="rect">
            <a:avLst/>
          </a:prstGeom>
        </p:spPr>
        <p:txBody>
          <a:bodyPr wrap="square">
            <a:spAutoFit/>
          </a:bodyPr>
          <a:lstStyle/>
          <a:p>
            <a:r>
              <a:rPr lang="ro-RO">
                <a:solidFill>
                  <a:schemeClr val="accent1"/>
                </a:solidFill>
              </a:rPr>
              <a:t>class AppendEntriesMsg(BaseMessage):</a:t>
            </a:r>
          </a:p>
          <a:p>
            <a:r>
              <a:rPr lang="ro-RO">
                <a:solidFill>
                  <a:schemeClr val="accent1"/>
                </a:solidFill>
              </a:rPr>
              <a:t>    def __init__(self, sender, receiver, term, entries, commitIndex, prevLogIndex, prevLogTerm): BaseMessage.__init__(self, sender, receiver, term)</a:t>
            </a:r>
          </a:p>
          <a:p>
            <a:r>
              <a:rPr lang="ro-RO">
                <a:solidFill>
                  <a:schemeClr val="accent1"/>
                </a:solidFill>
              </a:rPr>
              <a:t>        self.type = BaseMessage.AppendEntries</a:t>
            </a:r>
          </a:p>
        </p:txBody>
      </p:sp>
      <p:sp>
        <p:nvSpPr>
          <p:cNvPr id="8" name="Rectangle 7">
            <a:extLst>
              <a:ext uri="{FF2B5EF4-FFF2-40B4-BE49-F238E27FC236}">
                <a16:creationId xmlns:a16="http://schemas.microsoft.com/office/drawing/2014/main" id="{C5363806-B717-46A0-A1E2-811B412D74A3}"/>
              </a:ext>
            </a:extLst>
          </p:cNvPr>
          <p:cNvSpPr/>
          <p:nvPr/>
        </p:nvSpPr>
        <p:spPr>
          <a:xfrm>
            <a:off x="8829675" y="4549676"/>
            <a:ext cx="3238500" cy="2308324"/>
          </a:xfrm>
          <a:prstGeom prst="rect">
            <a:avLst/>
          </a:prstGeom>
        </p:spPr>
        <p:txBody>
          <a:bodyPr wrap="square">
            <a:spAutoFit/>
          </a:bodyPr>
          <a:lstStyle/>
          <a:p>
            <a:r>
              <a:rPr lang="ro-RO">
                <a:solidFill>
                  <a:schemeClr val="accent1"/>
                </a:solidFill>
              </a:rPr>
              <a:t>class Server(object):</a:t>
            </a:r>
          </a:p>
          <a:p>
            <a:r>
              <a:rPr lang="ro-RO">
                <a:solidFill>
                  <a:schemeClr val="accent1"/>
                </a:solidFill>
              </a:rPr>
              <a:t>	def __init__(self, id_):</a:t>
            </a:r>
          </a:p>
          <a:p>
            <a:r>
              <a:rPr lang="ro-RO">
                <a:solidFill>
                  <a:schemeClr val="accent1"/>
                </a:solidFill>
              </a:rPr>
              <a:t>		self.id = id_</a:t>
            </a:r>
          </a:p>
          <a:p>
            <a:r>
              <a:rPr lang="ro-RO">
                <a:solidFill>
                  <a:schemeClr val="accent1"/>
                </a:solidFill>
              </a:rPr>
              <a:t>		self.config_file = 'config-%d' % self.id</a:t>
            </a:r>
          </a:p>
          <a:p>
            <a:endParaRPr lang="ro-RO">
              <a:solidFill>
                <a:schemeClr val="accent1"/>
              </a:solidFill>
            </a:endParaRPr>
          </a:p>
          <a:p>
            <a:r>
              <a:rPr lang="ro-RO">
                <a:solidFill>
                  <a:schemeClr val="accent1"/>
                </a:solidFill>
              </a:rPr>
              <a:t>		#self.load()</a:t>
            </a:r>
          </a:p>
          <a:p>
            <a:r>
              <a:rPr lang="ro-RO">
                <a:solidFill>
                  <a:schemeClr val="accent1"/>
                </a:solidFill>
              </a:rPr>
              <a:t>		self.role = 'follower'</a:t>
            </a:r>
          </a:p>
        </p:txBody>
      </p:sp>
      <p:sp>
        <p:nvSpPr>
          <p:cNvPr id="9" name="Rectangle 8">
            <a:extLst>
              <a:ext uri="{FF2B5EF4-FFF2-40B4-BE49-F238E27FC236}">
                <a16:creationId xmlns:a16="http://schemas.microsoft.com/office/drawing/2014/main" id="{9348FC09-1A2D-4E85-B706-C25188E2E828}"/>
              </a:ext>
            </a:extLst>
          </p:cNvPr>
          <p:cNvSpPr/>
          <p:nvPr/>
        </p:nvSpPr>
        <p:spPr>
          <a:xfrm>
            <a:off x="8829675" y="1690211"/>
            <a:ext cx="3571875" cy="2308324"/>
          </a:xfrm>
          <a:prstGeom prst="rect">
            <a:avLst/>
          </a:prstGeom>
        </p:spPr>
        <p:txBody>
          <a:bodyPr wrap="square">
            <a:spAutoFit/>
          </a:bodyPr>
          <a:lstStyle/>
          <a:p>
            <a:r>
              <a:rPr lang="ro-RO">
                <a:solidFill>
                  <a:schemeClr val="accent1"/>
                </a:solidFill>
              </a:rPr>
              <a:t>if _type == 1: # requestvote message</a:t>
            </a:r>
          </a:p>
          <a:p>
            <a:r>
              <a:rPr lang="ro-RO">
                <a:solidFill>
                  <a:schemeClr val="accent1"/>
                </a:solidFill>
              </a:rPr>
              <a:t>		if _sender not in server.peers:</a:t>
            </a:r>
          </a:p>
          <a:p>
            <a:r>
              <a:rPr lang="ro-RO">
                <a:solidFill>
                  <a:schemeClr val="accent1"/>
                </a:solidFill>
              </a:rPr>
              <a:t>			return</a:t>
            </a:r>
          </a:p>
          <a:p>
            <a:r>
              <a:rPr lang="ro-RO">
                <a:solidFill>
                  <a:schemeClr val="accent1"/>
                </a:solidFill>
              </a:rPr>
              <a:t>		_msg = Msg.data</a:t>
            </a:r>
          </a:p>
          <a:p>
            <a:r>
              <a:rPr lang="ro-RO">
                <a:solidFill>
                  <a:schemeClr val="accent1"/>
                </a:solidFill>
              </a:rPr>
              <a:t>		print '---------Get requestvote message---------'</a:t>
            </a:r>
          </a:p>
        </p:txBody>
      </p:sp>
    </p:spTree>
    <p:extLst>
      <p:ext uri="{BB962C8B-B14F-4D97-AF65-F5344CB8AC3E}">
        <p14:creationId xmlns:p14="http://schemas.microsoft.com/office/powerpoint/2010/main" val="3922405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9D6B-BCE2-4045-A446-90D3BD0031F7}"/>
              </a:ext>
            </a:extLst>
          </p:cNvPr>
          <p:cNvSpPr>
            <a:spLocks noGrp="1"/>
          </p:cNvSpPr>
          <p:nvPr>
            <p:ph type="title"/>
          </p:nvPr>
        </p:nvSpPr>
        <p:spPr/>
        <p:txBody>
          <a:bodyPr/>
          <a:lstStyle/>
          <a:p>
            <a:r>
              <a:rPr lang="ro-RO"/>
              <a:t>Funcționarea</a:t>
            </a:r>
          </a:p>
        </p:txBody>
      </p:sp>
      <p:pic>
        <p:nvPicPr>
          <p:cNvPr id="6" name="Content Placeholder 5">
            <a:extLst>
              <a:ext uri="{FF2B5EF4-FFF2-40B4-BE49-F238E27FC236}">
                <a16:creationId xmlns:a16="http://schemas.microsoft.com/office/drawing/2014/main" id="{6CC71501-5891-41E7-A025-9BE979003CB0}"/>
              </a:ext>
            </a:extLst>
          </p:cNvPr>
          <p:cNvPicPr>
            <a:picLocks noGrp="1" noChangeAspect="1"/>
          </p:cNvPicPr>
          <p:nvPr>
            <p:ph idx="1"/>
          </p:nvPr>
        </p:nvPicPr>
        <p:blipFill>
          <a:blip r:embed="rId2"/>
          <a:stretch>
            <a:fillRect/>
          </a:stretch>
        </p:blipFill>
        <p:spPr>
          <a:xfrm>
            <a:off x="2566862" y="1636712"/>
            <a:ext cx="7058276" cy="4727575"/>
          </a:xfrm>
        </p:spPr>
      </p:pic>
    </p:spTree>
    <p:extLst>
      <p:ext uri="{BB962C8B-B14F-4D97-AF65-F5344CB8AC3E}">
        <p14:creationId xmlns:p14="http://schemas.microsoft.com/office/powerpoint/2010/main" val="1436207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9D6B-BCE2-4045-A446-90D3BD0031F7}"/>
              </a:ext>
            </a:extLst>
          </p:cNvPr>
          <p:cNvSpPr>
            <a:spLocks noGrp="1"/>
          </p:cNvSpPr>
          <p:nvPr>
            <p:ph type="title"/>
          </p:nvPr>
        </p:nvSpPr>
        <p:spPr/>
        <p:txBody>
          <a:bodyPr/>
          <a:lstStyle/>
          <a:p>
            <a:r>
              <a:rPr lang="ro-RO"/>
              <a:t>Funcționarea</a:t>
            </a:r>
          </a:p>
        </p:txBody>
      </p:sp>
      <p:pic>
        <p:nvPicPr>
          <p:cNvPr id="9" name="Content Placeholder 8">
            <a:extLst>
              <a:ext uri="{FF2B5EF4-FFF2-40B4-BE49-F238E27FC236}">
                <a16:creationId xmlns:a16="http://schemas.microsoft.com/office/drawing/2014/main" id="{CA5C2C78-A402-4C39-A5D1-F3AD1998504B}"/>
              </a:ext>
            </a:extLst>
          </p:cNvPr>
          <p:cNvPicPr>
            <a:picLocks noGrp="1" noChangeAspect="1"/>
          </p:cNvPicPr>
          <p:nvPr>
            <p:ph idx="1"/>
          </p:nvPr>
        </p:nvPicPr>
        <p:blipFill>
          <a:blip r:embed="rId2"/>
          <a:stretch>
            <a:fillRect/>
          </a:stretch>
        </p:blipFill>
        <p:spPr>
          <a:xfrm>
            <a:off x="2438874" y="1419225"/>
            <a:ext cx="7314251" cy="4899025"/>
          </a:xfrm>
        </p:spPr>
      </p:pic>
    </p:spTree>
    <p:extLst>
      <p:ext uri="{BB962C8B-B14F-4D97-AF65-F5344CB8AC3E}">
        <p14:creationId xmlns:p14="http://schemas.microsoft.com/office/powerpoint/2010/main" val="1801643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FD83-C4BF-48DF-90B7-079AE2F429CE}"/>
              </a:ext>
            </a:extLst>
          </p:cNvPr>
          <p:cNvSpPr>
            <a:spLocks noGrp="1"/>
          </p:cNvSpPr>
          <p:nvPr>
            <p:ph type="title"/>
          </p:nvPr>
        </p:nvSpPr>
        <p:spPr>
          <a:xfrm>
            <a:off x="1375503" y="506210"/>
            <a:ext cx="10178322" cy="1492132"/>
          </a:xfrm>
        </p:spPr>
        <p:txBody>
          <a:bodyPr/>
          <a:lstStyle/>
          <a:p>
            <a:r>
              <a:rPr lang="en-US"/>
              <a:t>Algortimul kafka</a:t>
            </a:r>
            <a:endParaRPr lang="ro-RO"/>
          </a:p>
        </p:txBody>
      </p:sp>
      <p:sp>
        <p:nvSpPr>
          <p:cNvPr id="3" name="Content Placeholder 2">
            <a:extLst>
              <a:ext uri="{FF2B5EF4-FFF2-40B4-BE49-F238E27FC236}">
                <a16:creationId xmlns:a16="http://schemas.microsoft.com/office/drawing/2014/main" id="{67515F58-D120-4297-9308-547CADB57279}"/>
              </a:ext>
            </a:extLst>
          </p:cNvPr>
          <p:cNvSpPr>
            <a:spLocks noGrp="1"/>
          </p:cNvSpPr>
          <p:nvPr>
            <p:ph idx="1"/>
          </p:nvPr>
        </p:nvSpPr>
        <p:spPr>
          <a:xfrm>
            <a:off x="1251678" y="2286001"/>
            <a:ext cx="10178322" cy="4189614"/>
          </a:xfrm>
        </p:spPr>
        <p:txBody>
          <a:bodyPr>
            <a:normAutofit/>
          </a:bodyPr>
          <a:lstStyle/>
          <a:p>
            <a:r>
              <a:rPr lang="ro-RO"/>
              <a:t>Apache Kafka este un sistem de mesagerie rapid, scalabil, tolerant la erori, </a:t>
            </a:r>
            <a:r>
              <a:rPr lang="en-US"/>
              <a:t>de tip publish-subscribe</a:t>
            </a:r>
            <a:r>
              <a:rPr lang="ro-RO"/>
              <a:t>. </a:t>
            </a:r>
            <a:endParaRPr lang="en-US"/>
          </a:p>
          <a:p>
            <a:r>
              <a:rPr lang="en-US"/>
              <a:t>P</a:t>
            </a:r>
            <a:r>
              <a:rPr lang="ro-RO"/>
              <a:t>ermite un număr mare de consumatori permanenți sau ad-hoc. </a:t>
            </a:r>
            <a:endParaRPr lang="en-US"/>
          </a:p>
          <a:p>
            <a:r>
              <a:rPr lang="ro-RO"/>
              <a:t>Una dintre cele mai bune caracteristici ale Kafka este</a:t>
            </a:r>
            <a:r>
              <a:rPr lang="en-US"/>
              <a:t> c</a:t>
            </a:r>
            <a:r>
              <a:rPr lang="ro-RO"/>
              <a:t>ă are o disponibilitate ridicată și este rezistent la eșecurile de nod, plus susține recuperarea automată. </a:t>
            </a:r>
            <a:endParaRPr lang="en-US"/>
          </a:p>
          <a:p>
            <a:r>
              <a:rPr lang="ro-RO"/>
              <a:t>Această caracteristică face ca Apache Kafka să fie ideal pentru comunicarea și integrarea între componentele pe scară largă în sistemele de date din lumea reală.</a:t>
            </a:r>
            <a:endParaRPr lang="en-US"/>
          </a:p>
          <a:p>
            <a:r>
              <a:rPr lang="ro-RO"/>
              <a:t>Mai mult decât atât, această tehnologie înlocuiește brokerii de mesaje convenționale, oferind un randament mai mare, fiabilitate și replicare precum JMS, AMQP și multe altele.</a:t>
            </a:r>
          </a:p>
        </p:txBody>
      </p:sp>
    </p:spTree>
    <p:extLst>
      <p:ext uri="{BB962C8B-B14F-4D97-AF65-F5344CB8AC3E}">
        <p14:creationId xmlns:p14="http://schemas.microsoft.com/office/powerpoint/2010/main" val="224612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9D6B-BCE2-4045-A446-90D3BD0031F7}"/>
              </a:ext>
            </a:extLst>
          </p:cNvPr>
          <p:cNvSpPr>
            <a:spLocks noGrp="1"/>
          </p:cNvSpPr>
          <p:nvPr>
            <p:ph type="title"/>
          </p:nvPr>
        </p:nvSpPr>
        <p:spPr/>
        <p:txBody>
          <a:bodyPr/>
          <a:lstStyle/>
          <a:p>
            <a:r>
              <a:rPr lang="ro-RO"/>
              <a:t>Funcționarea</a:t>
            </a:r>
          </a:p>
        </p:txBody>
      </p:sp>
      <p:pic>
        <p:nvPicPr>
          <p:cNvPr id="8" name="Content Placeholder 7">
            <a:extLst>
              <a:ext uri="{FF2B5EF4-FFF2-40B4-BE49-F238E27FC236}">
                <a16:creationId xmlns:a16="http://schemas.microsoft.com/office/drawing/2014/main" id="{349FCE37-E774-4D2B-B3A8-A969219785E3}"/>
              </a:ext>
            </a:extLst>
          </p:cNvPr>
          <p:cNvPicPr>
            <a:picLocks noGrp="1" noChangeAspect="1"/>
          </p:cNvPicPr>
          <p:nvPr>
            <p:ph idx="1"/>
          </p:nvPr>
        </p:nvPicPr>
        <p:blipFill>
          <a:blip r:embed="rId2"/>
          <a:stretch>
            <a:fillRect/>
          </a:stretch>
        </p:blipFill>
        <p:spPr>
          <a:xfrm>
            <a:off x="2562102" y="1238250"/>
            <a:ext cx="7228926" cy="4841875"/>
          </a:xfrm>
        </p:spPr>
      </p:pic>
    </p:spTree>
    <p:extLst>
      <p:ext uri="{BB962C8B-B14F-4D97-AF65-F5344CB8AC3E}">
        <p14:creationId xmlns:p14="http://schemas.microsoft.com/office/powerpoint/2010/main" val="2173365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9D6B-BCE2-4045-A446-90D3BD0031F7}"/>
              </a:ext>
            </a:extLst>
          </p:cNvPr>
          <p:cNvSpPr>
            <a:spLocks noGrp="1"/>
          </p:cNvSpPr>
          <p:nvPr>
            <p:ph type="title"/>
          </p:nvPr>
        </p:nvSpPr>
        <p:spPr/>
        <p:txBody>
          <a:bodyPr/>
          <a:lstStyle/>
          <a:p>
            <a:r>
              <a:rPr lang="ro-RO"/>
              <a:t>Funcționarea</a:t>
            </a:r>
          </a:p>
        </p:txBody>
      </p:sp>
      <p:pic>
        <p:nvPicPr>
          <p:cNvPr id="7" name="Content Placeholder 6">
            <a:extLst>
              <a:ext uri="{FF2B5EF4-FFF2-40B4-BE49-F238E27FC236}">
                <a16:creationId xmlns:a16="http://schemas.microsoft.com/office/drawing/2014/main" id="{95E037C3-BE96-4444-BD92-43FF10A1AE12}"/>
              </a:ext>
            </a:extLst>
          </p:cNvPr>
          <p:cNvPicPr>
            <a:picLocks noGrp="1" noChangeAspect="1"/>
          </p:cNvPicPr>
          <p:nvPr>
            <p:ph idx="1"/>
          </p:nvPr>
        </p:nvPicPr>
        <p:blipFill>
          <a:blip r:embed="rId2"/>
          <a:stretch>
            <a:fillRect/>
          </a:stretch>
        </p:blipFill>
        <p:spPr>
          <a:xfrm>
            <a:off x="2952626" y="1343025"/>
            <a:ext cx="6674313" cy="4470400"/>
          </a:xfrm>
        </p:spPr>
      </p:pic>
    </p:spTree>
    <p:extLst>
      <p:ext uri="{BB962C8B-B14F-4D97-AF65-F5344CB8AC3E}">
        <p14:creationId xmlns:p14="http://schemas.microsoft.com/office/powerpoint/2010/main" val="124862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9D6B-BCE2-4045-A446-90D3BD0031F7}"/>
              </a:ext>
            </a:extLst>
          </p:cNvPr>
          <p:cNvSpPr>
            <a:spLocks noGrp="1"/>
          </p:cNvSpPr>
          <p:nvPr>
            <p:ph type="title"/>
          </p:nvPr>
        </p:nvSpPr>
        <p:spPr/>
        <p:txBody>
          <a:bodyPr/>
          <a:lstStyle/>
          <a:p>
            <a:r>
              <a:rPr lang="ro-RO"/>
              <a:t>Funcționarea</a:t>
            </a:r>
          </a:p>
        </p:txBody>
      </p:sp>
      <p:pic>
        <p:nvPicPr>
          <p:cNvPr id="7" name="Content Placeholder 6">
            <a:extLst>
              <a:ext uri="{FF2B5EF4-FFF2-40B4-BE49-F238E27FC236}">
                <a16:creationId xmlns:a16="http://schemas.microsoft.com/office/drawing/2014/main" id="{14EEA15B-130E-46DF-B4A7-356CA52BFC16}"/>
              </a:ext>
            </a:extLst>
          </p:cNvPr>
          <p:cNvPicPr>
            <a:picLocks noGrp="1" noChangeAspect="1"/>
          </p:cNvPicPr>
          <p:nvPr>
            <p:ph idx="1"/>
          </p:nvPr>
        </p:nvPicPr>
        <p:blipFill>
          <a:blip r:embed="rId2"/>
          <a:stretch>
            <a:fillRect/>
          </a:stretch>
        </p:blipFill>
        <p:spPr>
          <a:xfrm>
            <a:off x="2685927" y="1495425"/>
            <a:ext cx="7129380" cy="4775200"/>
          </a:xfrm>
        </p:spPr>
      </p:pic>
    </p:spTree>
    <p:extLst>
      <p:ext uri="{BB962C8B-B14F-4D97-AF65-F5344CB8AC3E}">
        <p14:creationId xmlns:p14="http://schemas.microsoft.com/office/powerpoint/2010/main" val="915915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9D6B-BCE2-4045-A446-90D3BD0031F7}"/>
              </a:ext>
            </a:extLst>
          </p:cNvPr>
          <p:cNvSpPr>
            <a:spLocks noGrp="1"/>
          </p:cNvSpPr>
          <p:nvPr>
            <p:ph type="title"/>
          </p:nvPr>
        </p:nvSpPr>
        <p:spPr/>
        <p:txBody>
          <a:bodyPr/>
          <a:lstStyle/>
          <a:p>
            <a:r>
              <a:rPr lang="ro-RO"/>
              <a:t>Funcționarea</a:t>
            </a:r>
          </a:p>
        </p:txBody>
      </p:sp>
      <p:pic>
        <p:nvPicPr>
          <p:cNvPr id="6" name="Content Placeholder 5">
            <a:extLst>
              <a:ext uri="{FF2B5EF4-FFF2-40B4-BE49-F238E27FC236}">
                <a16:creationId xmlns:a16="http://schemas.microsoft.com/office/drawing/2014/main" id="{F467CFF1-047C-4FAF-A4E1-5EB56830ABD4}"/>
              </a:ext>
            </a:extLst>
          </p:cNvPr>
          <p:cNvPicPr>
            <a:picLocks noGrp="1" noChangeAspect="1"/>
          </p:cNvPicPr>
          <p:nvPr>
            <p:ph idx="1"/>
          </p:nvPr>
        </p:nvPicPr>
        <p:blipFill>
          <a:blip r:embed="rId2"/>
          <a:stretch>
            <a:fillRect/>
          </a:stretch>
        </p:blipFill>
        <p:spPr>
          <a:xfrm>
            <a:off x="2619251" y="1514475"/>
            <a:ext cx="7115159" cy="4765675"/>
          </a:xfrm>
        </p:spPr>
      </p:pic>
    </p:spTree>
    <p:extLst>
      <p:ext uri="{BB962C8B-B14F-4D97-AF65-F5344CB8AC3E}">
        <p14:creationId xmlns:p14="http://schemas.microsoft.com/office/powerpoint/2010/main" val="340446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9D6B-BCE2-4045-A446-90D3BD0031F7}"/>
              </a:ext>
            </a:extLst>
          </p:cNvPr>
          <p:cNvSpPr>
            <a:spLocks noGrp="1"/>
          </p:cNvSpPr>
          <p:nvPr>
            <p:ph type="title"/>
          </p:nvPr>
        </p:nvSpPr>
        <p:spPr/>
        <p:txBody>
          <a:bodyPr/>
          <a:lstStyle/>
          <a:p>
            <a:r>
              <a:rPr lang="ro-RO"/>
              <a:t>Funcționarea</a:t>
            </a:r>
          </a:p>
        </p:txBody>
      </p:sp>
      <p:pic>
        <p:nvPicPr>
          <p:cNvPr id="6" name="Content Placeholder 5">
            <a:extLst>
              <a:ext uri="{FF2B5EF4-FFF2-40B4-BE49-F238E27FC236}">
                <a16:creationId xmlns:a16="http://schemas.microsoft.com/office/drawing/2014/main" id="{08B30E07-951E-4A45-AADB-4447E0E974D5}"/>
              </a:ext>
            </a:extLst>
          </p:cNvPr>
          <p:cNvPicPr>
            <a:picLocks noGrp="1" noChangeAspect="1"/>
          </p:cNvPicPr>
          <p:nvPr>
            <p:ph idx="1"/>
          </p:nvPr>
        </p:nvPicPr>
        <p:blipFill>
          <a:blip r:embed="rId2"/>
          <a:stretch>
            <a:fillRect/>
          </a:stretch>
        </p:blipFill>
        <p:spPr>
          <a:xfrm>
            <a:off x="2861474" y="1476375"/>
            <a:ext cx="6958730" cy="4660900"/>
          </a:xfrm>
        </p:spPr>
      </p:pic>
    </p:spTree>
    <p:extLst>
      <p:ext uri="{BB962C8B-B14F-4D97-AF65-F5344CB8AC3E}">
        <p14:creationId xmlns:p14="http://schemas.microsoft.com/office/powerpoint/2010/main" val="276785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9D6B-BCE2-4045-A446-90D3BD0031F7}"/>
              </a:ext>
            </a:extLst>
          </p:cNvPr>
          <p:cNvSpPr>
            <a:spLocks noGrp="1"/>
          </p:cNvSpPr>
          <p:nvPr>
            <p:ph type="title"/>
          </p:nvPr>
        </p:nvSpPr>
        <p:spPr/>
        <p:txBody>
          <a:bodyPr/>
          <a:lstStyle/>
          <a:p>
            <a:r>
              <a:rPr lang="ro-RO"/>
              <a:t>Funcționarea</a:t>
            </a:r>
          </a:p>
        </p:txBody>
      </p:sp>
      <p:pic>
        <p:nvPicPr>
          <p:cNvPr id="8" name="Content Placeholder 7">
            <a:extLst>
              <a:ext uri="{FF2B5EF4-FFF2-40B4-BE49-F238E27FC236}">
                <a16:creationId xmlns:a16="http://schemas.microsoft.com/office/drawing/2014/main" id="{83350014-AA5D-4566-A5B5-997593407809}"/>
              </a:ext>
            </a:extLst>
          </p:cNvPr>
          <p:cNvPicPr>
            <a:picLocks noGrp="1" noChangeAspect="1"/>
          </p:cNvPicPr>
          <p:nvPr>
            <p:ph idx="1"/>
          </p:nvPr>
        </p:nvPicPr>
        <p:blipFill>
          <a:blip r:embed="rId2"/>
          <a:stretch>
            <a:fillRect/>
          </a:stretch>
        </p:blipFill>
        <p:spPr>
          <a:xfrm>
            <a:off x="2571627" y="1162050"/>
            <a:ext cx="7228926" cy="4841875"/>
          </a:xfrm>
        </p:spPr>
      </p:pic>
    </p:spTree>
    <p:extLst>
      <p:ext uri="{BB962C8B-B14F-4D97-AF65-F5344CB8AC3E}">
        <p14:creationId xmlns:p14="http://schemas.microsoft.com/office/powerpoint/2010/main" val="254781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A1BC-91ED-4772-94E5-E8E41683449C}"/>
              </a:ext>
            </a:extLst>
          </p:cNvPr>
          <p:cNvSpPr>
            <a:spLocks noGrp="1"/>
          </p:cNvSpPr>
          <p:nvPr>
            <p:ph type="title"/>
          </p:nvPr>
        </p:nvSpPr>
        <p:spPr/>
        <p:txBody>
          <a:bodyPr/>
          <a:lstStyle/>
          <a:p>
            <a:r>
              <a:rPr lang="en-US"/>
              <a:t>Structura</a:t>
            </a:r>
            <a:endParaRPr lang="ro-RO"/>
          </a:p>
        </p:txBody>
      </p:sp>
      <p:pic>
        <p:nvPicPr>
          <p:cNvPr id="10" name="Picture 9">
            <a:extLst>
              <a:ext uri="{FF2B5EF4-FFF2-40B4-BE49-F238E27FC236}">
                <a16:creationId xmlns:a16="http://schemas.microsoft.com/office/drawing/2014/main" id="{328E9D4B-B667-44B7-8B55-DFA80330F959}"/>
              </a:ext>
            </a:extLst>
          </p:cNvPr>
          <p:cNvPicPr>
            <a:picLocks noChangeAspect="1"/>
          </p:cNvPicPr>
          <p:nvPr/>
        </p:nvPicPr>
        <p:blipFill>
          <a:blip r:embed="rId2"/>
          <a:stretch>
            <a:fillRect/>
          </a:stretch>
        </p:blipFill>
        <p:spPr>
          <a:xfrm>
            <a:off x="5930172" y="1436890"/>
            <a:ext cx="5705475" cy="4641241"/>
          </a:xfrm>
          <a:prstGeom prst="rect">
            <a:avLst/>
          </a:prstGeom>
        </p:spPr>
      </p:pic>
      <p:sp>
        <p:nvSpPr>
          <p:cNvPr id="12" name="Content Placeholder 11">
            <a:extLst>
              <a:ext uri="{FF2B5EF4-FFF2-40B4-BE49-F238E27FC236}">
                <a16:creationId xmlns:a16="http://schemas.microsoft.com/office/drawing/2014/main" id="{5EE75768-4788-45C8-A480-B0F247E30CEC}"/>
              </a:ext>
            </a:extLst>
          </p:cNvPr>
          <p:cNvSpPr>
            <a:spLocks noGrp="1"/>
          </p:cNvSpPr>
          <p:nvPr>
            <p:ph idx="1"/>
          </p:nvPr>
        </p:nvSpPr>
        <p:spPr>
          <a:xfrm>
            <a:off x="990600" y="1295401"/>
            <a:ext cx="4939572" cy="5086350"/>
          </a:xfrm>
        </p:spPr>
        <p:txBody>
          <a:bodyPr>
            <a:normAutofit fontScale="85000" lnSpcReduction="10000"/>
          </a:bodyPr>
          <a:lstStyle/>
          <a:p>
            <a:r>
              <a:rPr lang="ro-RO" b="1"/>
              <a:t>Kafka Producer </a:t>
            </a:r>
            <a:r>
              <a:rPr lang="ro-RO"/>
              <a:t>permite unei aplicații să publice un flux de înregistrări la unul sau mai multe subiecte Kafka.</a:t>
            </a:r>
            <a:endParaRPr lang="en-US"/>
          </a:p>
          <a:p>
            <a:r>
              <a:rPr lang="ro-RO" b="1"/>
              <a:t>Kafka Consumer </a:t>
            </a:r>
            <a:r>
              <a:rPr lang="en-US"/>
              <a:t>permite </a:t>
            </a:r>
            <a:r>
              <a:rPr lang="ro-RO"/>
              <a:t>abona</a:t>
            </a:r>
            <a:r>
              <a:rPr lang="en-US"/>
              <a:t>rea</a:t>
            </a:r>
            <a:r>
              <a:rPr lang="ro-RO"/>
              <a:t> la unul sau mai multe subiecte și procesa</a:t>
            </a:r>
            <a:r>
              <a:rPr lang="en-US"/>
              <a:t>rea</a:t>
            </a:r>
            <a:r>
              <a:rPr lang="ro-RO"/>
              <a:t> fluxul</a:t>
            </a:r>
            <a:r>
              <a:rPr lang="en-US"/>
              <a:t>ui</a:t>
            </a:r>
            <a:r>
              <a:rPr lang="ro-RO"/>
              <a:t> de înregistrări care a fost produs de o aplicați</a:t>
            </a:r>
            <a:r>
              <a:rPr lang="en-US"/>
              <a:t>e</a:t>
            </a:r>
            <a:r>
              <a:rPr lang="ro-RO"/>
              <a:t>.</a:t>
            </a:r>
            <a:endParaRPr lang="en-US"/>
          </a:p>
          <a:p>
            <a:r>
              <a:rPr lang="ro-RO" b="1"/>
              <a:t>Kafka Streams </a:t>
            </a:r>
            <a:r>
              <a:rPr lang="en-US"/>
              <a:t>permite</a:t>
            </a:r>
            <a:r>
              <a:rPr lang="ro-RO"/>
              <a:t> proces</a:t>
            </a:r>
            <a:r>
              <a:rPr lang="en-US"/>
              <a:t>area </a:t>
            </a:r>
            <a:r>
              <a:rPr lang="ro-RO"/>
              <a:t>flux</a:t>
            </a:r>
            <a:r>
              <a:rPr lang="en-US"/>
              <a:t>ului - </a:t>
            </a:r>
            <a:r>
              <a:rPr lang="ro-RO"/>
              <a:t>consumă un flux de intrare de la unul sau mai multe subiecte și produce un flux de ieșire la unul sau mai multe subiecte de ieșire</a:t>
            </a:r>
            <a:r>
              <a:rPr lang="en-US"/>
              <a:t>,  </a:t>
            </a:r>
            <a:r>
              <a:rPr lang="ro-RO"/>
              <a:t>în esență transformând în mod eficient fluxurile de intrare în fluxuri de ieșire, gestionând astfel permisiunile unei aplicații.</a:t>
            </a:r>
            <a:endParaRPr lang="en-US"/>
          </a:p>
          <a:p>
            <a:r>
              <a:rPr lang="ro-RO" b="1"/>
              <a:t>Kafka Connector</a:t>
            </a:r>
            <a:r>
              <a:rPr lang="ro-RO"/>
              <a:t> permite construirea și rularea producătorilor sau consumatorilor reutilizabili care conectează subiectele din sistemul Kafka la aplicațiile sau bazele de date existente. De exemplu, un Connector la o bază de date relațională poate captura fiecare modificare într-un tabel.</a:t>
            </a:r>
          </a:p>
        </p:txBody>
      </p:sp>
    </p:spTree>
    <p:extLst>
      <p:ext uri="{BB962C8B-B14F-4D97-AF65-F5344CB8AC3E}">
        <p14:creationId xmlns:p14="http://schemas.microsoft.com/office/powerpoint/2010/main" val="65708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FF42-3DD2-4402-8B6D-0C3CDC91B9D2}"/>
              </a:ext>
            </a:extLst>
          </p:cNvPr>
          <p:cNvSpPr>
            <a:spLocks noGrp="1"/>
          </p:cNvSpPr>
          <p:nvPr>
            <p:ph type="title"/>
          </p:nvPr>
        </p:nvSpPr>
        <p:spPr/>
        <p:txBody>
          <a:bodyPr/>
          <a:lstStyle/>
          <a:p>
            <a:r>
              <a:rPr lang="ro-RO"/>
              <a:t>componentele</a:t>
            </a:r>
          </a:p>
        </p:txBody>
      </p:sp>
      <p:sp>
        <p:nvSpPr>
          <p:cNvPr id="3" name="Content Placeholder 2">
            <a:extLst>
              <a:ext uri="{FF2B5EF4-FFF2-40B4-BE49-F238E27FC236}">
                <a16:creationId xmlns:a16="http://schemas.microsoft.com/office/drawing/2014/main" id="{9F00B105-3347-4F60-BD0C-7802C6F0D77E}"/>
              </a:ext>
            </a:extLst>
          </p:cNvPr>
          <p:cNvSpPr>
            <a:spLocks noGrp="1"/>
          </p:cNvSpPr>
          <p:nvPr>
            <p:ph idx="1"/>
          </p:nvPr>
        </p:nvSpPr>
        <p:spPr>
          <a:xfrm>
            <a:off x="926897" y="1282719"/>
            <a:ext cx="4693784" cy="3657599"/>
          </a:xfrm>
        </p:spPr>
        <p:txBody>
          <a:bodyPr>
            <a:normAutofit fontScale="92500" lnSpcReduction="10000"/>
          </a:bodyPr>
          <a:lstStyle/>
          <a:p>
            <a:r>
              <a:rPr lang="ro-RO" b="1"/>
              <a:t>Subiect (Topic): </a:t>
            </a:r>
            <a:r>
              <a:rPr lang="ro-RO"/>
              <a:t>Practic, modul în care Kafka stochează și organizează mesajele în sistemul său. În esență - o colecție de mesaje sunt un Subiect. În plus, putem reproduce și partiționa Subiectele, replicarea se referă la copierea, iar partiția se referă la divizare. De asemenea, pot fi vizualizate ca jurnale în care Kafka stochează mesaje. Abilitatea de a reda și de a compartimenta subiecte este unul dintre factorii care permit toleranța la eroare și scalabilitatea în Kafka.</a:t>
            </a:r>
            <a:endParaRPr lang="en-US"/>
          </a:p>
          <a:p>
            <a:endParaRPr lang="ro-RO"/>
          </a:p>
        </p:txBody>
      </p:sp>
      <p:pic>
        <p:nvPicPr>
          <p:cNvPr id="8" name="Picture 7">
            <a:extLst>
              <a:ext uri="{FF2B5EF4-FFF2-40B4-BE49-F238E27FC236}">
                <a16:creationId xmlns:a16="http://schemas.microsoft.com/office/drawing/2014/main" id="{F8430720-B46D-4753-BAEE-86B4136187DA}"/>
              </a:ext>
            </a:extLst>
          </p:cNvPr>
          <p:cNvPicPr>
            <a:picLocks noChangeAspect="1"/>
          </p:cNvPicPr>
          <p:nvPr/>
        </p:nvPicPr>
        <p:blipFill>
          <a:blip r:embed="rId2"/>
          <a:stretch>
            <a:fillRect/>
          </a:stretch>
        </p:blipFill>
        <p:spPr>
          <a:xfrm>
            <a:off x="5585392" y="835931"/>
            <a:ext cx="6339908" cy="2938240"/>
          </a:xfrm>
          <a:prstGeom prst="rect">
            <a:avLst/>
          </a:prstGeom>
        </p:spPr>
      </p:pic>
      <p:pic>
        <p:nvPicPr>
          <p:cNvPr id="11" name="Picture 10">
            <a:extLst>
              <a:ext uri="{FF2B5EF4-FFF2-40B4-BE49-F238E27FC236}">
                <a16:creationId xmlns:a16="http://schemas.microsoft.com/office/drawing/2014/main" id="{74F2A18F-B914-4480-9C0F-DDADD95969DD}"/>
              </a:ext>
            </a:extLst>
          </p:cNvPr>
          <p:cNvPicPr>
            <a:picLocks noChangeAspect="1"/>
          </p:cNvPicPr>
          <p:nvPr/>
        </p:nvPicPr>
        <p:blipFill>
          <a:blip r:embed="rId3"/>
          <a:stretch>
            <a:fillRect/>
          </a:stretch>
        </p:blipFill>
        <p:spPr>
          <a:xfrm>
            <a:off x="6253073" y="3429000"/>
            <a:ext cx="5484538" cy="3126247"/>
          </a:xfrm>
          <a:prstGeom prst="rect">
            <a:avLst/>
          </a:prstGeom>
        </p:spPr>
      </p:pic>
      <p:sp>
        <p:nvSpPr>
          <p:cNvPr id="13" name="Rectangle 12">
            <a:extLst>
              <a:ext uri="{FF2B5EF4-FFF2-40B4-BE49-F238E27FC236}">
                <a16:creationId xmlns:a16="http://schemas.microsoft.com/office/drawing/2014/main" id="{17CD8263-A34E-4EA1-8989-CCDFB403A856}"/>
              </a:ext>
            </a:extLst>
          </p:cNvPr>
          <p:cNvSpPr/>
          <p:nvPr/>
        </p:nvSpPr>
        <p:spPr>
          <a:xfrm>
            <a:off x="800100" y="4940318"/>
            <a:ext cx="6096000" cy="1754326"/>
          </a:xfrm>
          <a:prstGeom prst="rect">
            <a:avLst/>
          </a:prstGeom>
        </p:spPr>
        <p:txBody>
          <a:bodyPr>
            <a:spAutoFit/>
          </a:bodyPr>
          <a:lstStyle/>
          <a:p>
            <a:pPr marL="285750" indent="-285750">
              <a:buFont typeface="Arial" panose="020B0604020202020204" pitchFamily="34" charset="0"/>
              <a:buChar char="•"/>
            </a:pPr>
            <a:r>
              <a:rPr lang="ro-RO">
                <a:solidFill>
                  <a:schemeClr val="tx1">
                    <a:lumMod val="65000"/>
                    <a:lumOff val="35000"/>
                  </a:schemeClr>
                </a:solidFill>
              </a:rPr>
              <a:t>Vizualizăm </a:t>
            </a:r>
            <a:r>
              <a:rPr lang="en-US">
                <a:solidFill>
                  <a:schemeClr val="tx1">
                    <a:lumMod val="65000"/>
                    <a:lumOff val="35000"/>
                  </a:schemeClr>
                </a:solidFill>
              </a:rPr>
              <a:t>jurnalul ca partiții. </a:t>
            </a:r>
            <a:r>
              <a:rPr lang="ro-RO">
                <a:solidFill>
                  <a:schemeClr val="tx1">
                    <a:lumMod val="65000"/>
                    <a:lumOff val="35000"/>
                  </a:schemeClr>
                </a:solidFill>
              </a:rPr>
              <a:t>O </a:t>
            </a:r>
            <a:r>
              <a:rPr lang="en-US">
                <a:solidFill>
                  <a:schemeClr val="tx1">
                    <a:lumMod val="65000"/>
                    <a:lumOff val="35000"/>
                  </a:schemeClr>
                </a:solidFill>
              </a:rPr>
              <a:t>sursă de date scrie mesaje în jurnal. </a:t>
            </a:r>
            <a:r>
              <a:rPr lang="ro-RO">
                <a:solidFill>
                  <a:schemeClr val="tx1">
                    <a:lumMod val="65000"/>
                    <a:lumOff val="35000"/>
                  </a:schemeClr>
                </a:solidFill>
              </a:rPr>
              <a:t>Un </a:t>
            </a:r>
            <a:r>
              <a:rPr lang="en-US">
                <a:solidFill>
                  <a:schemeClr val="tx1">
                    <a:lumMod val="65000"/>
                    <a:lumOff val="35000"/>
                  </a:schemeClr>
                </a:solidFill>
              </a:rPr>
              <a:t>avantaj este, oricând, unul sau mai mulți consumatori </a:t>
            </a:r>
            <a:r>
              <a:rPr lang="ro-RO">
                <a:solidFill>
                  <a:schemeClr val="tx1">
                    <a:lumMod val="65000"/>
                    <a:lumOff val="35000"/>
                  </a:schemeClr>
                </a:solidFill>
              </a:rPr>
              <a:t>pot citi </a:t>
            </a:r>
            <a:r>
              <a:rPr lang="en-US">
                <a:solidFill>
                  <a:schemeClr val="tx1">
                    <a:lumMod val="65000"/>
                    <a:lumOff val="35000"/>
                  </a:schemeClr>
                </a:solidFill>
              </a:rPr>
              <a:t>din jurnalul pe care îl selectează.</a:t>
            </a:r>
            <a:r>
              <a:rPr lang="ro-RO">
                <a:solidFill>
                  <a:schemeClr val="tx1">
                    <a:lumMod val="65000"/>
                    <a:lumOff val="35000"/>
                  </a:schemeClr>
                </a:solidFill>
              </a:rPr>
              <a:t> </a:t>
            </a:r>
            <a:r>
              <a:rPr lang="en-US">
                <a:solidFill>
                  <a:schemeClr val="tx1">
                    <a:lumMod val="65000"/>
                    <a:lumOff val="35000"/>
                  </a:schemeClr>
                </a:solidFill>
              </a:rPr>
              <a:t> Aici, diagrama </a:t>
            </a:r>
            <a:r>
              <a:rPr lang="ro-RO">
                <a:solidFill>
                  <a:schemeClr val="tx1">
                    <a:lumMod val="65000"/>
                    <a:lumOff val="35000"/>
                  </a:schemeClr>
                </a:solidFill>
              </a:rPr>
              <a:t>din dreapta </a:t>
            </a:r>
            <a:r>
              <a:rPr lang="en-US">
                <a:solidFill>
                  <a:schemeClr val="tx1">
                    <a:lumMod val="65000"/>
                    <a:lumOff val="35000"/>
                  </a:schemeClr>
                </a:solidFill>
              </a:rPr>
              <a:t>arată că un jurnal este scris de sursa de date, iar jurnalul este citit de consumatori la diferite </a:t>
            </a:r>
            <a:r>
              <a:rPr lang="ro-RO">
                <a:solidFill>
                  <a:schemeClr val="tx1">
                    <a:lumMod val="65000"/>
                    <a:lumOff val="35000"/>
                  </a:schemeClr>
                </a:solidFill>
              </a:rPr>
              <a:t>offseturi</a:t>
            </a:r>
            <a:r>
              <a:rPr lang="en-US">
                <a:solidFill>
                  <a:schemeClr val="tx1">
                    <a:lumMod val="65000"/>
                    <a:lumOff val="35000"/>
                  </a:schemeClr>
                </a:solidFill>
              </a:rPr>
              <a:t>.</a:t>
            </a:r>
            <a:endParaRPr lang="ro-RO">
              <a:solidFill>
                <a:schemeClr val="tx1">
                  <a:lumMod val="65000"/>
                  <a:lumOff val="35000"/>
                </a:schemeClr>
              </a:solidFill>
            </a:endParaRPr>
          </a:p>
        </p:txBody>
      </p:sp>
    </p:spTree>
    <p:extLst>
      <p:ext uri="{BB962C8B-B14F-4D97-AF65-F5344CB8AC3E}">
        <p14:creationId xmlns:p14="http://schemas.microsoft.com/office/powerpoint/2010/main" val="1065083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54C6-ADD1-4687-A766-C26E447FF87E}"/>
              </a:ext>
            </a:extLst>
          </p:cNvPr>
          <p:cNvSpPr>
            <a:spLocks noGrp="1"/>
          </p:cNvSpPr>
          <p:nvPr>
            <p:ph type="title"/>
          </p:nvPr>
        </p:nvSpPr>
        <p:spPr/>
        <p:txBody>
          <a:bodyPr/>
          <a:lstStyle/>
          <a:p>
            <a:r>
              <a:rPr lang="ro-RO"/>
              <a:t>Funcționare</a:t>
            </a:r>
          </a:p>
        </p:txBody>
      </p:sp>
      <p:pic>
        <p:nvPicPr>
          <p:cNvPr id="9" name="Content Placeholder 8">
            <a:extLst>
              <a:ext uri="{FF2B5EF4-FFF2-40B4-BE49-F238E27FC236}">
                <a16:creationId xmlns:a16="http://schemas.microsoft.com/office/drawing/2014/main" id="{328E5B7E-B38D-48DD-9934-0FAEB72AAC0E}"/>
              </a:ext>
            </a:extLst>
          </p:cNvPr>
          <p:cNvPicPr>
            <a:picLocks noGrp="1" noChangeAspect="1"/>
          </p:cNvPicPr>
          <p:nvPr>
            <p:ph idx="1"/>
          </p:nvPr>
        </p:nvPicPr>
        <p:blipFill>
          <a:blip r:embed="rId2"/>
          <a:stretch>
            <a:fillRect/>
          </a:stretch>
        </p:blipFill>
        <p:spPr>
          <a:xfrm>
            <a:off x="1083240" y="1137781"/>
            <a:ext cx="6391352" cy="3084929"/>
          </a:xfrm>
        </p:spPr>
      </p:pic>
      <p:sp>
        <p:nvSpPr>
          <p:cNvPr id="10" name="Rectangle 9">
            <a:extLst>
              <a:ext uri="{FF2B5EF4-FFF2-40B4-BE49-F238E27FC236}">
                <a16:creationId xmlns:a16="http://schemas.microsoft.com/office/drawing/2014/main" id="{1E8B5B39-1368-4073-ADD7-9232E86E5E74}"/>
              </a:ext>
            </a:extLst>
          </p:cNvPr>
          <p:cNvSpPr/>
          <p:nvPr/>
        </p:nvSpPr>
        <p:spPr>
          <a:xfrm>
            <a:off x="1202101" y="4843056"/>
            <a:ext cx="10277475" cy="1754326"/>
          </a:xfrm>
          <a:prstGeom prst="rect">
            <a:avLst/>
          </a:prstGeom>
        </p:spPr>
        <p:txBody>
          <a:bodyPr wrap="square">
            <a:spAutoFit/>
          </a:bodyPr>
          <a:lstStyle/>
          <a:p>
            <a:pPr marL="342900" indent="-342900">
              <a:buFont typeface="+mj-lt"/>
              <a:buAutoNum type="arabicPeriod"/>
            </a:pPr>
            <a:r>
              <a:rPr lang="ro-RO">
                <a:solidFill>
                  <a:schemeClr val="tx1">
                    <a:lumMod val="65000"/>
                    <a:lumOff val="35000"/>
                  </a:schemeClr>
                </a:solidFill>
              </a:rPr>
              <a:t>Un utilizator cu ID-ul de utilizator 0 face clic pe un buton de pe site-ul web.</a:t>
            </a:r>
          </a:p>
          <a:p>
            <a:pPr marL="342900" indent="-342900">
              <a:buFont typeface="+mj-lt"/>
              <a:buAutoNum type="arabicPeriod"/>
            </a:pPr>
            <a:r>
              <a:rPr lang="ro-RO">
                <a:solidFill>
                  <a:schemeClr val="tx1">
                    <a:lumMod val="65000"/>
                    <a:lumOff val="35000"/>
                  </a:schemeClr>
                </a:solidFill>
              </a:rPr>
              <a:t>Aplicația web publică un mesaj către partiția 0 în subiectul „faceți clic”. </a:t>
            </a:r>
          </a:p>
          <a:p>
            <a:pPr marL="342900" indent="-342900">
              <a:buFont typeface="+mj-lt"/>
              <a:buAutoNum type="arabicPeriod"/>
            </a:pPr>
            <a:r>
              <a:rPr lang="ro-RO">
                <a:solidFill>
                  <a:schemeClr val="tx1">
                    <a:lumMod val="65000"/>
                    <a:lumOff val="35000"/>
                  </a:schemeClr>
                </a:solidFill>
              </a:rPr>
              <a:t>Mesajul este anexat la commit log și offsetul mesajului este incrementat.</a:t>
            </a:r>
          </a:p>
          <a:p>
            <a:pPr marL="342900" indent="-342900">
              <a:buFont typeface="+mj-lt"/>
              <a:buAutoNum type="arabicPeriod"/>
            </a:pPr>
            <a:r>
              <a:rPr lang="ro-RO">
                <a:solidFill>
                  <a:schemeClr val="tx1">
                    <a:lumMod val="65000"/>
                    <a:lumOff val="35000"/>
                  </a:schemeClr>
                </a:solidFill>
              </a:rPr>
              <a:t>Mesajul este înscris la clonele partiției din alți brokeri.</a:t>
            </a:r>
          </a:p>
          <a:p>
            <a:pPr marL="342900" indent="-342900">
              <a:buFont typeface="+mj-lt"/>
              <a:buAutoNum type="arabicPeriod"/>
            </a:pPr>
            <a:r>
              <a:rPr lang="ro-RO">
                <a:solidFill>
                  <a:schemeClr val="tx1">
                    <a:lumMod val="65000"/>
                    <a:lumOff val="35000"/>
                  </a:schemeClr>
                </a:solidFill>
              </a:rPr>
              <a:t>Consumatorul poate extrage mesaje de la subiectul clicurilor și arată monitorizarea utilizării în timp real sau poate reda mesajele consumate anterior prin setarea compensării la una anterioară.</a:t>
            </a:r>
          </a:p>
        </p:txBody>
      </p:sp>
      <p:pic>
        <p:nvPicPr>
          <p:cNvPr id="6" name="Picture 5">
            <a:extLst>
              <a:ext uri="{FF2B5EF4-FFF2-40B4-BE49-F238E27FC236}">
                <a16:creationId xmlns:a16="http://schemas.microsoft.com/office/drawing/2014/main" id="{6536EBFA-0B15-4DAC-9C86-8BAD6FE44F15}"/>
              </a:ext>
            </a:extLst>
          </p:cNvPr>
          <p:cNvPicPr>
            <a:picLocks noChangeAspect="1"/>
          </p:cNvPicPr>
          <p:nvPr/>
        </p:nvPicPr>
        <p:blipFill>
          <a:blip r:embed="rId3"/>
          <a:stretch>
            <a:fillRect/>
          </a:stretch>
        </p:blipFill>
        <p:spPr>
          <a:xfrm>
            <a:off x="7539310" y="1291905"/>
            <a:ext cx="4196887" cy="2860645"/>
          </a:xfrm>
          <a:prstGeom prst="rect">
            <a:avLst/>
          </a:prstGeom>
        </p:spPr>
      </p:pic>
    </p:spTree>
    <p:extLst>
      <p:ext uri="{BB962C8B-B14F-4D97-AF65-F5344CB8AC3E}">
        <p14:creationId xmlns:p14="http://schemas.microsoft.com/office/powerpoint/2010/main" val="193755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ED59-9420-4235-BA58-5282A71EDF8F}"/>
              </a:ext>
            </a:extLst>
          </p:cNvPr>
          <p:cNvSpPr>
            <a:spLocks noGrp="1"/>
          </p:cNvSpPr>
          <p:nvPr>
            <p:ph type="title"/>
          </p:nvPr>
        </p:nvSpPr>
        <p:spPr>
          <a:xfrm>
            <a:off x="1251678" y="382385"/>
            <a:ext cx="10178322" cy="1492132"/>
          </a:xfrm>
        </p:spPr>
        <p:txBody>
          <a:bodyPr>
            <a:normAutofit fontScale="90000"/>
          </a:bodyPr>
          <a:lstStyle/>
          <a:p>
            <a:r>
              <a:rPr lang="ro-RO"/>
              <a:t>Algoritmul </a:t>
            </a:r>
            <a:r>
              <a:rPr lang="en-US"/>
              <a:t>practical Byzantine</a:t>
            </a:r>
            <a:r>
              <a:rPr lang="ro-RO"/>
              <a:t> F</a:t>
            </a:r>
            <a:r>
              <a:rPr lang="en-US"/>
              <a:t>ault Tolerance</a:t>
            </a:r>
            <a:r>
              <a:rPr lang="ro-RO"/>
              <a:t> </a:t>
            </a:r>
            <a:r>
              <a:rPr lang="en-US"/>
              <a:t>(pBFT)</a:t>
            </a:r>
            <a:br>
              <a:rPr lang="en-US"/>
            </a:br>
            <a:endParaRPr lang="ro-RO"/>
          </a:p>
        </p:txBody>
      </p:sp>
      <p:sp>
        <p:nvSpPr>
          <p:cNvPr id="3" name="Content Placeholder 2">
            <a:extLst>
              <a:ext uri="{FF2B5EF4-FFF2-40B4-BE49-F238E27FC236}">
                <a16:creationId xmlns:a16="http://schemas.microsoft.com/office/drawing/2014/main" id="{491B5015-98DB-42C5-9006-CDE6208FAB20}"/>
              </a:ext>
            </a:extLst>
          </p:cNvPr>
          <p:cNvSpPr>
            <a:spLocks noGrp="1"/>
          </p:cNvSpPr>
          <p:nvPr>
            <p:ph idx="1"/>
          </p:nvPr>
        </p:nvSpPr>
        <p:spPr>
          <a:xfrm>
            <a:off x="1251678" y="2286001"/>
            <a:ext cx="10178322" cy="4476749"/>
          </a:xfrm>
        </p:spPr>
        <p:txBody>
          <a:bodyPr>
            <a:normAutofit lnSpcReduction="10000"/>
          </a:bodyPr>
          <a:lstStyle/>
          <a:p>
            <a:r>
              <a:rPr lang="ro-RO"/>
              <a:t>Toleranța de defecte bizantine (BFT) este caracteristica unei rețele distribuite pentru a ajunge la un consens chiar și când unele dintre nodurile din rețea nu reușesc să răspundă sau să răspundă cu informații incorecte. Obiectivul unui mecanism BFT este de a proteja împotriva eșecurilor sistemului folosind luarea de decizii colective (atât noduri corecte, cât și defecte), care are ca scop reducerea influenței nodurilor defecte. BFT provine din problema Generalii Bizantini.</a:t>
            </a:r>
          </a:p>
          <a:p>
            <a:r>
              <a:rPr lang="ro-RO"/>
              <a:t>Eficiența energetică: pBFT poate obține un consens distribuit fără a efectua calcule matematice complexe </a:t>
            </a:r>
          </a:p>
          <a:p>
            <a:r>
              <a:rPr lang="ro-RO"/>
              <a:t>Finalitatea tranzacției: tranzacțiile nu necesită multiple confirmări (cum ar fi în cazul mecanismului după ce au fost finalizate și convenite.</a:t>
            </a:r>
          </a:p>
          <a:p>
            <a:r>
              <a:rPr lang="ro-RO"/>
              <a:t>Varianță redusă de recompensă: Fiecare nod din rețea ia parte la răspunsul la solicitarea clientului și prin urmare, fiecare nod poate fi implicat, ceea ce duce la o variație scăzută în recompensarea nodurilor care ajută la luarea deciziilor.</a:t>
            </a:r>
          </a:p>
        </p:txBody>
      </p:sp>
    </p:spTree>
    <p:extLst>
      <p:ext uri="{BB962C8B-B14F-4D97-AF65-F5344CB8AC3E}">
        <p14:creationId xmlns:p14="http://schemas.microsoft.com/office/powerpoint/2010/main" val="4250891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658C-0646-4CA9-8A7F-6DE0B0C9609D}"/>
              </a:ext>
            </a:extLst>
          </p:cNvPr>
          <p:cNvSpPr>
            <a:spLocks noGrp="1"/>
          </p:cNvSpPr>
          <p:nvPr>
            <p:ph type="title"/>
          </p:nvPr>
        </p:nvSpPr>
        <p:spPr/>
        <p:txBody>
          <a:bodyPr/>
          <a:lstStyle/>
          <a:p>
            <a:r>
              <a:rPr lang="ro-RO"/>
              <a:t>structura</a:t>
            </a:r>
          </a:p>
        </p:txBody>
      </p:sp>
      <p:sp>
        <p:nvSpPr>
          <p:cNvPr id="3" name="Content Placeholder 2">
            <a:extLst>
              <a:ext uri="{FF2B5EF4-FFF2-40B4-BE49-F238E27FC236}">
                <a16:creationId xmlns:a16="http://schemas.microsoft.com/office/drawing/2014/main" id="{EC5552EF-4B79-4790-8317-2BDC56B9BDA4}"/>
              </a:ext>
            </a:extLst>
          </p:cNvPr>
          <p:cNvSpPr>
            <a:spLocks noGrp="1"/>
          </p:cNvSpPr>
          <p:nvPr>
            <p:ph idx="1"/>
          </p:nvPr>
        </p:nvSpPr>
        <p:spPr>
          <a:xfrm>
            <a:off x="1251678" y="4678819"/>
            <a:ext cx="10178322" cy="3593591"/>
          </a:xfrm>
        </p:spPr>
        <p:txBody>
          <a:bodyPr/>
          <a:lstStyle/>
          <a:p>
            <a:r>
              <a:rPr lang="en-US"/>
              <a:t>În esență, toate nodurile din modelul pBFT sunt ordonate într-o secvență cu un nod fiind nodul primar (lider), iar celelalte denumite noduri de rezervă. Toate nodurile din sistem comunică între ele și scopul este ca toate nodurile cinstite să ajungă la un acord al stării sistemului printr-o majoritate. Nodurile comunică foarte mult între ele și nu numai că trebuie să demonstreze că mesajele provin dintr-un nod specific de la egal</a:t>
            </a:r>
            <a:r>
              <a:rPr lang="ro-RO"/>
              <a:t> la egal</a:t>
            </a:r>
            <a:r>
              <a:rPr lang="en-US"/>
              <a:t>, dar trebuie să verifice dacă mesajul nu a fost modificat în timpul transmisiei.</a:t>
            </a:r>
            <a:endParaRPr lang="ro-RO"/>
          </a:p>
        </p:txBody>
      </p:sp>
      <p:pic>
        <p:nvPicPr>
          <p:cNvPr id="14" name="Picture 13">
            <a:extLst>
              <a:ext uri="{FF2B5EF4-FFF2-40B4-BE49-F238E27FC236}">
                <a16:creationId xmlns:a16="http://schemas.microsoft.com/office/drawing/2014/main" id="{87272010-AE07-40FB-92CA-505731EEB34F}"/>
              </a:ext>
            </a:extLst>
          </p:cNvPr>
          <p:cNvPicPr>
            <a:picLocks noChangeAspect="1"/>
          </p:cNvPicPr>
          <p:nvPr/>
        </p:nvPicPr>
        <p:blipFill>
          <a:blip r:embed="rId2"/>
          <a:stretch>
            <a:fillRect/>
          </a:stretch>
        </p:blipFill>
        <p:spPr>
          <a:xfrm>
            <a:off x="5114925" y="953793"/>
            <a:ext cx="3438870" cy="3286876"/>
          </a:xfrm>
          <a:prstGeom prst="rect">
            <a:avLst/>
          </a:prstGeom>
        </p:spPr>
      </p:pic>
    </p:spTree>
    <p:extLst>
      <p:ext uri="{BB962C8B-B14F-4D97-AF65-F5344CB8AC3E}">
        <p14:creationId xmlns:p14="http://schemas.microsoft.com/office/powerpoint/2010/main" val="11804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66E34-D30D-41DA-87A9-738B89BF3A0A}"/>
              </a:ext>
            </a:extLst>
          </p:cNvPr>
          <p:cNvSpPr>
            <a:spLocks noGrp="1"/>
          </p:cNvSpPr>
          <p:nvPr>
            <p:ph type="title"/>
          </p:nvPr>
        </p:nvSpPr>
        <p:spPr/>
        <p:txBody>
          <a:bodyPr/>
          <a:lstStyle/>
          <a:p>
            <a:r>
              <a:rPr lang="ro-RO"/>
              <a:t>COMPONENTELE și funcționarea</a:t>
            </a:r>
          </a:p>
        </p:txBody>
      </p:sp>
      <p:pic>
        <p:nvPicPr>
          <p:cNvPr id="7" name="Content Placeholder 6">
            <a:extLst>
              <a:ext uri="{FF2B5EF4-FFF2-40B4-BE49-F238E27FC236}">
                <a16:creationId xmlns:a16="http://schemas.microsoft.com/office/drawing/2014/main" id="{E00D775D-8D5F-4D79-A5C5-0F3F639D2A6A}"/>
              </a:ext>
            </a:extLst>
          </p:cNvPr>
          <p:cNvPicPr>
            <a:picLocks noGrp="1" noChangeAspect="1"/>
          </p:cNvPicPr>
          <p:nvPr>
            <p:ph idx="1"/>
          </p:nvPr>
        </p:nvPicPr>
        <p:blipFill rotWithShape="1">
          <a:blip r:embed="rId2"/>
          <a:srcRect t="1801"/>
          <a:stretch/>
        </p:blipFill>
        <p:spPr>
          <a:xfrm>
            <a:off x="4293651" y="1287260"/>
            <a:ext cx="7288749" cy="5403850"/>
          </a:xfrm>
        </p:spPr>
      </p:pic>
      <p:sp>
        <p:nvSpPr>
          <p:cNvPr id="8" name="Rectangle 7">
            <a:extLst>
              <a:ext uri="{FF2B5EF4-FFF2-40B4-BE49-F238E27FC236}">
                <a16:creationId xmlns:a16="http://schemas.microsoft.com/office/drawing/2014/main" id="{A7B4E10F-D3F9-4C92-9180-5B3B8332AB8D}"/>
              </a:ext>
            </a:extLst>
          </p:cNvPr>
          <p:cNvSpPr/>
          <p:nvPr/>
        </p:nvSpPr>
        <p:spPr>
          <a:xfrm>
            <a:off x="812334" y="1287260"/>
            <a:ext cx="3668203" cy="5355312"/>
          </a:xfrm>
          <a:prstGeom prst="rect">
            <a:avLst/>
          </a:prstGeom>
        </p:spPr>
        <p:txBody>
          <a:bodyPr wrap="square">
            <a:spAutoFit/>
          </a:bodyPr>
          <a:lstStyle/>
          <a:p>
            <a:pPr marL="285750" indent="-285750">
              <a:buFont typeface="Arial" panose="020B0604020202020204" pitchFamily="34" charset="0"/>
              <a:buChar char="•"/>
            </a:pPr>
            <a:r>
              <a:rPr lang="ro-RO">
                <a:solidFill>
                  <a:schemeClr val="tx1">
                    <a:lumMod val="65000"/>
                    <a:lumOff val="35000"/>
                  </a:schemeClr>
                </a:solidFill>
              </a:rPr>
              <a:t>C – clientul trimite o cerere</a:t>
            </a:r>
            <a:r>
              <a:rPr lang="ro-RO"/>
              <a:t> </a:t>
            </a:r>
            <a:r>
              <a:rPr lang="ro-RO">
                <a:solidFill>
                  <a:schemeClr val="tx1">
                    <a:lumMod val="65000"/>
                    <a:lumOff val="35000"/>
                  </a:schemeClr>
                </a:solidFill>
              </a:rPr>
              <a:t>către nodul primar (lider)</a:t>
            </a:r>
          </a:p>
          <a:p>
            <a:pPr marL="285750" indent="-285750">
              <a:buFont typeface="Arial" panose="020B0604020202020204" pitchFamily="34" charset="0"/>
              <a:buChar char="•"/>
            </a:pPr>
            <a:r>
              <a:rPr lang="ro-RO">
                <a:solidFill>
                  <a:schemeClr val="tx1">
                    <a:lumMod val="65000"/>
                    <a:lumOff val="35000"/>
                  </a:schemeClr>
                </a:solidFill>
              </a:rPr>
              <a:t>P - nodul primar (lider) transmite cererea către toate nodurile secundare B (de rezervă).</a:t>
            </a:r>
          </a:p>
          <a:p>
            <a:pPr marL="285750" indent="-285750">
              <a:buFont typeface="Arial" panose="020B0604020202020204" pitchFamily="34" charset="0"/>
              <a:buChar char="•"/>
            </a:pPr>
            <a:r>
              <a:rPr lang="ro-RO">
                <a:solidFill>
                  <a:schemeClr val="tx1">
                    <a:lumMod val="65000"/>
                    <a:lumOff val="35000"/>
                  </a:schemeClr>
                </a:solidFill>
              </a:rPr>
              <a:t>P și B - Nodurile (primare și secundare) efectuează serviciul solicitat și apoi trimit înapoi un răspuns clientului.</a:t>
            </a:r>
          </a:p>
          <a:p>
            <a:pPr marL="285750" indent="-285750">
              <a:buFont typeface="Arial" panose="020B0604020202020204" pitchFamily="34" charset="0"/>
              <a:buChar char="•"/>
            </a:pPr>
            <a:r>
              <a:rPr lang="ro-RO">
                <a:solidFill>
                  <a:schemeClr val="tx1">
                    <a:lumMod val="65000"/>
                    <a:lumOff val="35000"/>
                  </a:schemeClr>
                </a:solidFill>
              </a:rPr>
              <a:t>Avem nevoie de minimum replici 3f + 1 unde f este numărul maxim de replici defecte.</a:t>
            </a:r>
          </a:p>
          <a:p>
            <a:pPr marL="285750" indent="-285750">
              <a:buFont typeface="Arial" panose="020B0604020202020204" pitchFamily="34" charset="0"/>
              <a:buChar char="•"/>
            </a:pPr>
            <a:r>
              <a:rPr lang="ro-RO">
                <a:solidFill>
                  <a:schemeClr val="tx1">
                    <a:lumMod val="65000"/>
                    <a:lumOff val="35000"/>
                  </a:schemeClr>
                </a:solidFill>
              </a:rPr>
              <a:t>Cererea este comunicată cu succes atunci când clientul primește răspunsuri „m + </a:t>
            </a:r>
            <a:r>
              <a:rPr lang="ro-RO">
                <a:solidFill>
                  <a:schemeClr val="tx1">
                    <a:lumMod val="65000"/>
                    <a:lumOff val="35000"/>
                  </a:schemeClr>
                </a:solidFill>
                <a:latin typeface="Berlin Sans FB" panose="020E0602020502020306" pitchFamily="34" charset="0"/>
              </a:rPr>
              <a:t>1</a:t>
            </a:r>
            <a:r>
              <a:rPr lang="ro-RO">
                <a:solidFill>
                  <a:schemeClr val="tx1">
                    <a:lumMod val="65000"/>
                    <a:lumOff val="35000"/>
                  </a:schemeClr>
                </a:solidFill>
              </a:rPr>
              <a:t>” din diferite noduri din rețea cu același rezultat, unde m este numărul maxim de noduri defecte permise (tipic 1/3 din total).</a:t>
            </a:r>
          </a:p>
        </p:txBody>
      </p:sp>
    </p:spTree>
    <p:extLst>
      <p:ext uri="{BB962C8B-B14F-4D97-AF65-F5344CB8AC3E}">
        <p14:creationId xmlns:p14="http://schemas.microsoft.com/office/powerpoint/2010/main" val="460121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686B-1A68-47C6-8B25-279B1C88C327}"/>
              </a:ext>
            </a:extLst>
          </p:cNvPr>
          <p:cNvSpPr>
            <a:spLocks noGrp="1"/>
          </p:cNvSpPr>
          <p:nvPr>
            <p:ph type="title"/>
          </p:nvPr>
        </p:nvSpPr>
        <p:spPr/>
        <p:txBody>
          <a:bodyPr/>
          <a:lstStyle/>
          <a:p>
            <a:r>
              <a:rPr lang="ro-RO"/>
              <a:t>Algoritmul raft</a:t>
            </a:r>
          </a:p>
        </p:txBody>
      </p:sp>
      <p:sp>
        <p:nvSpPr>
          <p:cNvPr id="3" name="Content Placeholder 2">
            <a:extLst>
              <a:ext uri="{FF2B5EF4-FFF2-40B4-BE49-F238E27FC236}">
                <a16:creationId xmlns:a16="http://schemas.microsoft.com/office/drawing/2014/main" id="{54D7CE1E-63F0-47BF-9E45-7A8FB97BC42B}"/>
              </a:ext>
            </a:extLst>
          </p:cNvPr>
          <p:cNvSpPr>
            <a:spLocks noGrp="1"/>
          </p:cNvSpPr>
          <p:nvPr>
            <p:ph idx="1"/>
          </p:nvPr>
        </p:nvSpPr>
        <p:spPr>
          <a:xfrm>
            <a:off x="1251678" y="1733551"/>
            <a:ext cx="10178322" cy="4895849"/>
          </a:xfrm>
        </p:spPr>
        <p:txBody>
          <a:bodyPr>
            <a:normAutofit/>
          </a:bodyPr>
          <a:lstStyle/>
          <a:p>
            <a:r>
              <a:rPr lang="en-US"/>
              <a:t>Raftul este un algoritm de consens conceput pentru a fi ușor de înțeles. Este echivalent cu Paxos în ceea ce privește toleranța la erori și performanța. Diferența este că este descompus în subprobleme relativ independente și abordează </a:t>
            </a:r>
            <a:r>
              <a:rPr lang="ro-RO"/>
              <a:t>strict </a:t>
            </a:r>
            <a:r>
              <a:rPr lang="en-US"/>
              <a:t>toate piesele necesare sistemelor practice. </a:t>
            </a:r>
            <a:endParaRPr lang="ro-RO"/>
          </a:p>
          <a:p>
            <a:r>
              <a:rPr lang="ro-RO"/>
              <a:t>Subprobleme:</a:t>
            </a:r>
          </a:p>
          <a:p>
            <a:r>
              <a:rPr lang="en-US" b="1"/>
              <a:t>Alegerea liderului:</a:t>
            </a:r>
            <a:r>
              <a:rPr lang="en-US"/>
              <a:t> un nou lider trebuie ales atunci când un lider existent eșuează</a:t>
            </a:r>
            <a:endParaRPr lang="ro-RO"/>
          </a:p>
          <a:p>
            <a:r>
              <a:rPr lang="ro-RO" b="1"/>
              <a:t>Replicarea jurnalului: </a:t>
            </a:r>
            <a:r>
              <a:rPr lang="ro-RO"/>
              <a:t>liderul trebuie să accepte înregistrările jurnalului de la clienți și să le reproducă în cluster, necesitând restul jurnalelor să corespundă cu al său</a:t>
            </a:r>
          </a:p>
          <a:p>
            <a:r>
              <a:rPr lang="ro-RO" b="1"/>
              <a:t>Securitate:</a:t>
            </a:r>
            <a:r>
              <a:rPr lang="ro-RO"/>
              <a:t> dacă vreun server a aplicat o anumită intrare de jurnal pe mașina sa de stare, atunci nici un alt server nu poate aplica o comandă diferită pentru același index de jurnal; soluția implică o restricție suplimentară la mecanismul electoral descris anterior.</a:t>
            </a:r>
          </a:p>
        </p:txBody>
      </p:sp>
    </p:spTree>
    <p:extLst>
      <p:ext uri="{BB962C8B-B14F-4D97-AF65-F5344CB8AC3E}">
        <p14:creationId xmlns:p14="http://schemas.microsoft.com/office/powerpoint/2010/main" val="1226856768"/>
      </p:ext>
    </p:extLst>
  </p:cSld>
  <p:clrMapOvr>
    <a:masterClrMapping/>
  </p:clrMapOvr>
</p:sld>
</file>

<file path=ppt/theme/theme1.xml><?xml version="1.0" encoding="utf-8"?>
<a:theme xmlns:a="http://schemas.openxmlformats.org/drawingml/2006/main" name="Badg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Badge</Template>
  <TotalTime>383</TotalTime>
  <Words>2721</Words>
  <Application>Microsoft Office PowerPoint</Application>
  <PresentationFormat>Widescreen</PresentationFormat>
  <Paragraphs>165</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Berlin Sans FB</vt:lpstr>
      <vt:lpstr>Gill Sans MT</vt:lpstr>
      <vt:lpstr>Impact</vt:lpstr>
      <vt:lpstr>Wingdings</vt:lpstr>
      <vt:lpstr>Badge</vt:lpstr>
      <vt:lpstr>Algoritmi de consens</vt:lpstr>
      <vt:lpstr>Algortimul kafka</vt:lpstr>
      <vt:lpstr>Structura</vt:lpstr>
      <vt:lpstr>componentele</vt:lpstr>
      <vt:lpstr>Funcționare</vt:lpstr>
      <vt:lpstr>Algoritmul practical Byzantine Fault Tolerance (pBFT) </vt:lpstr>
      <vt:lpstr>structura</vt:lpstr>
      <vt:lpstr>COMPONENTELE și funcționarea</vt:lpstr>
      <vt:lpstr>Algoritmul raft</vt:lpstr>
      <vt:lpstr>Structura i. noduri și stări</vt:lpstr>
      <vt:lpstr>Structura Ii. Alegerea leaderului</vt:lpstr>
      <vt:lpstr>Structura Ii. Alegerea leaderului</vt:lpstr>
      <vt:lpstr>Structura Ii. Alegerea leaderului</vt:lpstr>
      <vt:lpstr>Structura III. Replicarea Jurnalului</vt:lpstr>
      <vt:lpstr>Structura III. securitatea</vt:lpstr>
      <vt:lpstr>Structura iii. Securitatea </vt:lpstr>
      <vt:lpstr>Structura generală</vt:lpstr>
      <vt:lpstr>Funcționarea</vt:lpstr>
      <vt:lpstr>Funcționarea</vt:lpstr>
      <vt:lpstr>Funcționarea</vt:lpstr>
      <vt:lpstr>Funcționarea</vt:lpstr>
      <vt:lpstr>Funcționarea</vt:lpstr>
      <vt:lpstr>Funcționarea</vt:lpstr>
      <vt:lpstr>Funcționarea</vt:lpstr>
      <vt:lpstr>Funcționarea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Algoritmi de consens</dc:title>
  <dc:creator>yo man</dc:creator>
  <cp:lastModifiedBy>yo man</cp:lastModifiedBy>
  <cp:revision>32</cp:revision>
  <dcterms:created xsi:type="dcterms:W3CDTF">2019-11-25T16:47:19Z</dcterms:created>
  <dcterms:modified xsi:type="dcterms:W3CDTF">2019-12-02T15:26:56Z</dcterms:modified>
</cp:coreProperties>
</file>